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3" r:id="rId1"/>
  </p:sldMasterIdLst>
  <p:notesMasterIdLst>
    <p:notesMasterId r:id="rId44"/>
  </p:notesMasterIdLst>
  <p:sldIdLst>
    <p:sldId id="305" r:id="rId2"/>
    <p:sldId id="316" r:id="rId3"/>
    <p:sldId id="257" r:id="rId4"/>
    <p:sldId id="258" r:id="rId5"/>
    <p:sldId id="315" r:id="rId6"/>
    <p:sldId id="285" r:id="rId7"/>
    <p:sldId id="290" r:id="rId8"/>
    <p:sldId id="259" r:id="rId9"/>
    <p:sldId id="275" r:id="rId10"/>
    <p:sldId id="302" r:id="rId11"/>
    <p:sldId id="260" r:id="rId12"/>
    <p:sldId id="261" r:id="rId13"/>
    <p:sldId id="307" r:id="rId14"/>
    <p:sldId id="308" r:id="rId15"/>
    <p:sldId id="310" r:id="rId16"/>
    <p:sldId id="311" r:id="rId17"/>
    <p:sldId id="312" r:id="rId18"/>
    <p:sldId id="264" r:id="rId19"/>
    <p:sldId id="265" r:id="rId20"/>
    <p:sldId id="288" r:id="rId21"/>
    <p:sldId id="267" r:id="rId22"/>
    <p:sldId id="270" r:id="rId23"/>
    <p:sldId id="271" r:id="rId24"/>
    <p:sldId id="295" r:id="rId25"/>
    <p:sldId id="272" r:id="rId26"/>
    <p:sldId id="313" r:id="rId27"/>
    <p:sldId id="273" r:id="rId28"/>
    <p:sldId id="317" r:id="rId29"/>
    <p:sldId id="289" r:id="rId30"/>
    <p:sldId id="300" r:id="rId31"/>
    <p:sldId id="299" r:id="rId32"/>
    <p:sldId id="298" r:id="rId33"/>
    <p:sldId id="297" r:id="rId34"/>
    <p:sldId id="274" r:id="rId35"/>
    <p:sldId id="276" r:id="rId36"/>
    <p:sldId id="277" r:id="rId37"/>
    <p:sldId id="292" r:id="rId38"/>
    <p:sldId id="301" r:id="rId39"/>
    <p:sldId id="293" r:id="rId40"/>
    <p:sldId id="279" r:id="rId41"/>
    <p:sldId id="281" r:id="rId42"/>
    <p:sldId id="282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9933"/>
    <a:srgbClr val="000066"/>
    <a:srgbClr val="006600"/>
    <a:srgbClr val="EB474F"/>
    <a:srgbClr val="0000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7" autoAdjust="0"/>
    <p:restoredTop sz="94660"/>
  </p:normalViewPr>
  <p:slideViewPr>
    <p:cSldViewPr>
      <p:cViewPr>
        <p:scale>
          <a:sx n="50" d="100"/>
          <a:sy n="50" d="100"/>
        </p:scale>
        <p:origin x="-1932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93F80FB-3CCF-4D5B-93D0-4F5E9FD6B9AC}" type="datetimeFigureOut">
              <a:rPr lang="ru-RU"/>
              <a:pPr>
                <a:defRPr/>
              </a:pPr>
              <a:t>15.04.2020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B048BEB-B479-42E9-994A-01E1D9BBA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6704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565CA2C-8060-4C05-96FA-13C58E0E0902}" type="slidenum">
              <a:rPr lang="ru-RU" smtClean="0"/>
              <a:pPr eaLnBrk="1" hangingPunct="1"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522EB1B-C719-41E8-A445-728D29CE43BD}" type="slidenum">
              <a:rPr lang="ru-RU" smtClean="0"/>
              <a:pPr eaLnBrk="1" hangingPunct="1"/>
              <a:t>15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913B70-BAEF-404E-A051-9114CF58F884}" type="datetimeFigureOut">
              <a:rPr lang="ru-RU" smtClean="0"/>
              <a:pPr>
                <a:defRPr/>
              </a:pPr>
              <a:t>15.04.2020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5D5E650C-A1AB-4CBD-AB77-120B5E79CD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5F9C3-3366-4F3C-9A93-89D30C46EC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C3FAF9-69C0-4613-B2C7-CA28AB9E4D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FA8AB-2F26-4FE6-9D46-94CE9D3FD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397684"/>
      </p:ext>
    </p:extLst>
  </p:cSld>
  <p:clrMapOvr>
    <a:masterClrMapping/>
  </p:clrMapOvr>
  <p:transition>
    <p:strips dir="l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F807C-44E2-4BD8-BD80-23F8D7303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1127908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BC4C39C-6474-432C-9BEC-80F0FFE99E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23322-725F-45C6-B53B-12980786E1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2DC02-F24A-4EB2-9252-ADFE9D330E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D538F89-5395-4C51-8C40-292D77AC54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46AE98-2F9A-416C-9ABF-6A53260CD4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8626CE-62B8-48E8-93EB-6A90406093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1FA95-FB01-47CF-A32F-30670A978B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D51180-E114-4D38-BFD9-3BDA2D6603E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2EAA954-80C6-40EB-ABE9-F41B3C8A24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4" r:id="rId1"/>
    <p:sldLayoutId id="2147484335" r:id="rId2"/>
    <p:sldLayoutId id="2147484336" r:id="rId3"/>
    <p:sldLayoutId id="2147484337" r:id="rId4"/>
    <p:sldLayoutId id="2147484338" r:id="rId5"/>
    <p:sldLayoutId id="2147484339" r:id="rId6"/>
    <p:sldLayoutId id="2147484340" r:id="rId7"/>
    <p:sldLayoutId id="2147484341" r:id="rId8"/>
    <p:sldLayoutId id="2147484342" r:id="rId9"/>
    <p:sldLayoutId id="2147484343" r:id="rId10"/>
    <p:sldLayoutId id="2147484344" r:id="rId11"/>
    <p:sldLayoutId id="2147484345" r:id="rId12"/>
    <p:sldLayoutId id="2147484346" r:id="rId13"/>
  </p:sldLayoutIdLst>
  <p:transition>
    <p:strips dir="l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jpeg"/><Relationship Id="rId11" Type="http://schemas.openxmlformats.org/officeDocument/2006/relationships/image" Target="../media/image26.gif"/><Relationship Id="rId5" Type="http://schemas.openxmlformats.org/officeDocument/2006/relationships/image" Target="../media/image62.jpeg"/><Relationship Id="rId10" Type="http://schemas.openxmlformats.org/officeDocument/2006/relationships/image" Target="../media/image67.gif"/><Relationship Id="rId4" Type="http://schemas.openxmlformats.org/officeDocument/2006/relationships/image" Target="../media/image61.jpeg"/><Relationship Id="rId9" Type="http://schemas.openxmlformats.org/officeDocument/2006/relationships/image" Target="../media/image66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13" Type="http://schemas.openxmlformats.org/officeDocument/2006/relationships/image" Target="../media/image79.jpeg"/><Relationship Id="rId18" Type="http://schemas.openxmlformats.org/officeDocument/2006/relationships/image" Target="../media/image25.gif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12" Type="http://schemas.openxmlformats.org/officeDocument/2006/relationships/image" Target="../media/image78.jpeg"/><Relationship Id="rId17" Type="http://schemas.openxmlformats.org/officeDocument/2006/relationships/image" Target="../media/image83.jpeg"/><Relationship Id="rId2" Type="http://schemas.openxmlformats.org/officeDocument/2006/relationships/image" Target="../media/image69.jpeg"/><Relationship Id="rId16" Type="http://schemas.openxmlformats.org/officeDocument/2006/relationships/image" Target="../media/image82.jpeg"/><Relationship Id="rId20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jpeg"/><Relationship Id="rId11" Type="http://schemas.openxmlformats.org/officeDocument/2006/relationships/image" Target="../media/image77.jpeg"/><Relationship Id="rId5" Type="http://schemas.openxmlformats.org/officeDocument/2006/relationships/image" Target="../media/image72.jpeg"/><Relationship Id="rId15" Type="http://schemas.openxmlformats.org/officeDocument/2006/relationships/image" Target="../media/image81.jpeg"/><Relationship Id="rId10" Type="http://schemas.openxmlformats.org/officeDocument/2006/relationships/image" Target="../media/image76.gif"/><Relationship Id="rId19" Type="http://schemas.openxmlformats.org/officeDocument/2006/relationships/image" Target="../media/image84.gif"/><Relationship Id="rId4" Type="http://schemas.openxmlformats.org/officeDocument/2006/relationships/image" Target="../media/image71.jpeg"/><Relationship Id="rId9" Type="http://schemas.openxmlformats.org/officeDocument/2006/relationships/image" Target="../media/image27.gif"/><Relationship Id="rId14" Type="http://schemas.openxmlformats.org/officeDocument/2006/relationships/image" Target="../media/image8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0.jpeg"/><Relationship Id="rId4" Type="http://schemas.openxmlformats.org/officeDocument/2006/relationships/image" Target="../media/image8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e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5.jpeg"/><Relationship Id="rId4" Type="http://schemas.openxmlformats.org/officeDocument/2006/relationships/image" Target="../media/image10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0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gif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gif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gif"/><Relationship Id="rId2" Type="http://schemas.openxmlformats.org/officeDocument/2006/relationships/image" Target="../media/image112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gif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1.jpeg"/><Relationship Id="rId4" Type="http://schemas.openxmlformats.org/officeDocument/2006/relationships/image" Target="../media/image120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50" y="642938"/>
            <a:ext cx="8643938" cy="3002086"/>
          </a:xfrm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algn="ctr">
              <a:buClr>
                <a:schemeClr val="tx1">
                  <a:shade val="95000"/>
                </a:schemeClr>
              </a:buClr>
              <a:defRPr/>
            </a:pPr>
            <a:endParaRPr lang="ru-RU" sz="8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Clr>
                <a:schemeClr val="tx1">
                  <a:shade val="95000"/>
                </a:schemeClr>
              </a:buClr>
              <a:defRPr/>
            </a:pP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«ЗДОРОВОЕ ПИТАНИЕ»</a:t>
            </a:r>
          </a:p>
          <a:p>
            <a:pPr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8800" b="1" dirty="0" smtClean="0">
              <a:solidFill>
                <a:srgbClr val="C00000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9795" r="6854" b="2731"/>
          <a:stretch>
            <a:fillRect/>
          </a:stretch>
        </p:blipFill>
        <p:spPr bwMode="auto">
          <a:xfrm>
            <a:off x="2051720" y="2636912"/>
            <a:ext cx="5688633" cy="397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Пользователь\Pictures\Рисунок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404664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«ЗДОРОВОЕ ПИТАНИЕ»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 cstate="print"/>
          <a:srcRect l="9795" r="6854" b="2731"/>
          <a:stretch>
            <a:fillRect/>
          </a:stretch>
        </p:blipFill>
        <p:spPr bwMode="auto">
          <a:xfrm>
            <a:off x="2555875" y="3070225"/>
            <a:ext cx="4044950" cy="353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600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1600200"/>
            <a:ext cx="3810000" cy="4530725"/>
          </a:xfrm>
        </p:spPr>
        <p:txBody>
          <a:bodyPr/>
          <a:lstStyle/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1403350" y="1916113"/>
            <a:ext cx="2805113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200"/>
              <a:t>Полезные продукты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5292725" y="1916113"/>
            <a:ext cx="3111500" cy="4365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/>
              <a:t>Неполезные продукты</a:t>
            </a: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971550" y="2500313"/>
            <a:ext cx="33321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/>
              <a:t>Рыба,</a:t>
            </a:r>
          </a:p>
          <a:p>
            <a:pPr algn="ctr" eaLnBrk="1" hangingPunct="1"/>
            <a:r>
              <a:rPr lang="ru-RU" sz="2400"/>
              <a:t>кефир, </a:t>
            </a:r>
          </a:p>
          <a:p>
            <a:pPr algn="ctr" eaLnBrk="1" hangingPunct="1"/>
            <a:r>
              <a:rPr lang="ru-RU" sz="2400"/>
              <a:t>геркулес,</a:t>
            </a:r>
          </a:p>
          <a:p>
            <a:pPr algn="ctr" eaLnBrk="1" hangingPunct="1"/>
            <a:r>
              <a:rPr lang="ru-RU" sz="2400"/>
              <a:t>подсолнечное масло,  морковь, </a:t>
            </a:r>
          </a:p>
          <a:p>
            <a:pPr algn="ctr" eaLnBrk="1" hangingPunct="1"/>
            <a:r>
              <a:rPr lang="ru-RU" sz="2400"/>
              <a:t>капуста, </a:t>
            </a:r>
          </a:p>
          <a:p>
            <a:pPr algn="ctr" eaLnBrk="1" hangingPunct="1"/>
            <a:r>
              <a:rPr lang="ru-RU" sz="2400"/>
              <a:t>яблоки, </a:t>
            </a:r>
          </a:p>
          <a:p>
            <a:pPr algn="ctr" eaLnBrk="1" hangingPunct="1"/>
            <a:r>
              <a:rPr lang="ru-RU" sz="2400"/>
              <a:t>груши, </a:t>
            </a:r>
          </a:p>
          <a:p>
            <a:pPr algn="ctr" eaLnBrk="1" hangingPunct="1"/>
            <a:r>
              <a:rPr lang="ru-RU" sz="2400"/>
              <a:t>хлеб</a:t>
            </a:r>
          </a:p>
        </p:txBody>
      </p:sp>
      <p:sp>
        <p:nvSpPr>
          <p:cNvPr id="80903" name="Text Box 7"/>
          <p:cNvSpPr txBox="1">
            <a:spLocks noChangeArrowheads="1"/>
          </p:cNvSpPr>
          <p:nvPr/>
        </p:nvSpPr>
        <p:spPr bwMode="auto">
          <a:xfrm>
            <a:off x="5148263" y="2500313"/>
            <a:ext cx="3332162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/>
              <a:t>Пепси, </a:t>
            </a:r>
          </a:p>
          <a:p>
            <a:pPr algn="ctr" eaLnBrk="1" hangingPunct="1"/>
            <a:r>
              <a:rPr lang="ru-RU" sz="2400"/>
              <a:t>фанта, </a:t>
            </a:r>
          </a:p>
          <a:p>
            <a:pPr algn="ctr" eaLnBrk="1" hangingPunct="1"/>
            <a:r>
              <a:rPr lang="ru-RU" sz="2400"/>
              <a:t>чипсы, </a:t>
            </a:r>
          </a:p>
          <a:p>
            <a:pPr algn="ctr" eaLnBrk="1" hangingPunct="1"/>
            <a:r>
              <a:rPr lang="ru-RU" sz="2400"/>
              <a:t>жирное мясо, </a:t>
            </a:r>
          </a:p>
          <a:p>
            <a:pPr algn="ctr" eaLnBrk="1" hangingPunct="1"/>
            <a:r>
              <a:rPr lang="ru-RU" sz="2400"/>
              <a:t>торты, </a:t>
            </a:r>
          </a:p>
          <a:p>
            <a:pPr algn="ctr" eaLnBrk="1" hangingPunct="1"/>
            <a:r>
              <a:rPr lang="ru-RU" sz="2400"/>
              <a:t>«Сникерс», шоколадные конфеты</a:t>
            </a:r>
          </a:p>
        </p:txBody>
      </p:sp>
      <p:pic>
        <p:nvPicPr>
          <p:cNvPr id="80907" name="Picture 11" descr="j018921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688" y="5143500"/>
            <a:ext cx="1979612" cy="144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8" name="Picture 12" descr="j022377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6125" y="4429125"/>
            <a:ext cx="1584325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09" name="Picture 13" descr="j0223776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5429250"/>
            <a:ext cx="1444625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910" name="Picture 14" descr="j0234740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75" y="5143500"/>
            <a:ext cx="1054100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100000" fill="hold"/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0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  <p:bldP spid="80901" grpId="0" animBg="1"/>
      <p:bldP spid="80902" grpId="0"/>
      <p:bldP spid="8090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477009" y="457200"/>
            <a:ext cx="6342381" cy="838200"/>
          </a:xfrm>
        </p:spPr>
      </p:pic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643313"/>
            <a:ext cx="8229600" cy="2665412"/>
          </a:xfrm>
        </p:spPr>
        <p:txBody>
          <a:bodyPr>
            <a:normAutofit fontScale="92500" lnSpcReduction="10000"/>
          </a:bodyPr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Завтрак (дома).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Завтрак (второй в школе).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Обед.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Полдник.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Ужин.</a:t>
            </a:r>
          </a:p>
        </p:txBody>
      </p:sp>
      <p:pic>
        <p:nvPicPr>
          <p:cNvPr id="13316" name="Picture 5" descr="j0223785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785938"/>
            <a:ext cx="3054350" cy="33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5" descr="час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1500188"/>
            <a:ext cx="242887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2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12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Rectangle 5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350" y="92075"/>
            <a:ext cx="7785100" cy="1438275"/>
          </a:xfrm>
        </p:spPr>
      </p:pic>
      <p:pic>
        <p:nvPicPr>
          <p:cNvPr id="14339" name="Содержимое 7" descr="ол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82212" y="3303556"/>
            <a:ext cx="1331976" cy="1027176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3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625" y="428625"/>
            <a:ext cx="8286750" cy="5857875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6387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0063" y="214313"/>
            <a:ext cx="8215312" cy="6357937"/>
          </a:xfrm>
        </p:spPr>
      </p:pic>
      <p:pic>
        <p:nvPicPr>
          <p:cNvPr id="16388" name="Содержимое 3" descr="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285750"/>
            <a:ext cx="8215313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8550" y="158750"/>
            <a:ext cx="4872038" cy="1041400"/>
          </a:xfrm>
        </p:spPr>
      </p:pic>
      <p:sp>
        <p:nvSpPr>
          <p:cNvPr id="17411" name="Текст 10"/>
          <p:cNvSpPr>
            <a:spLocks noGrp="1"/>
          </p:cNvSpPr>
          <p:nvPr>
            <p:ph type="subTitle" idx="1"/>
          </p:nvPr>
        </p:nvSpPr>
        <p:spPr>
          <a:xfrm>
            <a:off x="2786063" y="1000125"/>
            <a:ext cx="6143625" cy="2571750"/>
          </a:xfrm>
        </p:spPr>
        <p:txBody>
          <a:bodyPr/>
          <a:lstStyle/>
          <a:p>
            <a:pPr algn="just"/>
            <a:r>
              <a:rPr lang="ru-RU" sz="2400" smtClean="0"/>
              <a:t>То, чем позавтракал утром, влияет на наше настроение и самочувствие весь день. Вкусный </a:t>
            </a:r>
            <a:r>
              <a:rPr lang="ru-RU" sz="2400" b="1" smtClean="0"/>
              <a:t>завтрак</a:t>
            </a:r>
            <a:r>
              <a:rPr lang="ru-RU" sz="2400" smtClean="0"/>
              <a:t> должен быть здоровым и разносторонним, но ни в коем случае однообразным. Общее мнение такое, что на </a:t>
            </a:r>
            <a:r>
              <a:rPr lang="ru-RU" sz="2400" b="1" smtClean="0"/>
              <a:t>завтрак</a:t>
            </a:r>
            <a:r>
              <a:rPr lang="ru-RU" sz="2400" smtClean="0"/>
              <a:t> надо обязательно есть кашу</a:t>
            </a:r>
            <a:r>
              <a:rPr lang="ru-RU" smtClean="0"/>
              <a:t>. </a:t>
            </a:r>
          </a:p>
        </p:txBody>
      </p:sp>
      <p:pic>
        <p:nvPicPr>
          <p:cNvPr id="17412" name="Содержимое 9" descr="16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285750"/>
            <a:ext cx="2428875" cy="2863850"/>
          </a:xfrm>
        </p:spPr>
      </p:pic>
      <p:pic>
        <p:nvPicPr>
          <p:cNvPr id="17413" name="Содержимое 5" descr="ть.jpg"/>
          <p:cNvPicPr>
            <a:picLocks noGrp="1" noChangeAspect="1"/>
          </p:cNvPicPr>
          <p:nvPr>
            <p:ph sz="half"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286375" y="3646488"/>
            <a:ext cx="3857625" cy="2892425"/>
          </a:xfrm>
        </p:spPr>
      </p:pic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285750" y="4071938"/>
            <a:ext cx="5000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650875" indent="-514350">
              <a:buFontTx/>
              <a:buAutoNum type="arabicPeriod"/>
            </a:pPr>
            <a:r>
              <a:rPr lang="ru-RU" sz="2800"/>
              <a:t>Каша.</a:t>
            </a:r>
          </a:p>
          <a:p>
            <a:pPr marL="650875" indent="-514350">
              <a:buFontTx/>
              <a:buAutoNum type="arabicPeriod"/>
            </a:pPr>
            <a:r>
              <a:rPr lang="ru-RU" sz="2800"/>
              <a:t>Хлеб с маслом.</a:t>
            </a:r>
          </a:p>
          <a:p>
            <a:pPr marL="650875" indent="-514350">
              <a:buFontTx/>
              <a:buAutoNum type="arabicPeriod"/>
            </a:pPr>
            <a:r>
              <a:rPr lang="ru-RU" sz="2800"/>
              <a:t>Чай сладкий.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2800" y="-6350"/>
            <a:ext cx="4511675" cy="1165225"/>
          </a:xfrm>
        </p:spPr>
      </p:pic>
      <p:sp>
        <p:nvSpPr>
          <p:cNvPr id="18435" name="Текст 6"/>
          <p:cNvSpPr>
            <a:spLocks noGrp="1"/>
          </p:cNvSpPr>
          <p:nvPr>
            <p:ph type="body" sz="half" idx="1"/>
          </p:nvPr>
        </p:nvSpPr>
        <p:spPr>
          <a:xfrm>
            <a:off x="285750" y="3500438"/>
            <a:ext cx="5072063" cy="2714625"/>
          </a:xfrm>
        </p:spPr>
        <p:txBody>
          <a:bodyPr>
            <a:normAutofit fontScale="92500"/>
          </a:bodyPr>
          <a:lstStyle/>
          <a:p>
            <a:pPr marL="650875" indent="-514350">
              <a:buFont typeface="Wingdings 2" pitchFamily="18" charset="2"/>
              <a:buNone/>
            </a:pPr>
            <a:r>
              <a:rPr lang="ru-RU" smtClean="0"/>
              <a:t>1. Котлета  (рыбная, мясная), гуляш и т.д.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mtClean="0"/>
              <a:t>2. Пюре.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mtClean="0"/>
              <a:t>3. Сок, компот, напиток, чай.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mtClean="0"/>
              <a:t>4. Хлеб.</a:t>
            </a:r>
          </a:p>
        </p:txBody>
      </p:sp>
      <p:pic>
        <p:nvPicPr>
          <p:cNvPr id="18436" name="Содержимое 4" descr="18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85750" y="357188"/>
            <a:ext cx="2500313" cy="1914525"/>
          </a:xfrm>
        </p:spPr>
      </p:pic>
      <p:pic>
        <p:nvPicPr>
          <p:cNvPr id="18437" name="Содержимое 5" descr="лдж.jpg"/>
          <p:cNvPicPr>
            <a:picLocks noGrp="1" noChangeAspect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964238" y="3084513"/>
            <a:ext cx="3179762" cy="3440112"/>
          </a:xfrm>
        </p:spPr>
      </p:pic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2928938" y="1071563"/>
            <a:ext cx="5929312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/>
              <a:t>Хороший </a:t>
            </a:r>
            <a:r>
              <a:rPr lang="ru-RU" sz="2000" b="1"/>
              <a:t>завтрак</a:t>
            </a:r>
            <a:r>
              <a:rPr lang="ru-RU" sz="2000"/>
              <a:t> - это не значит наесться так, чтобы потом нельзя было встать со стула. Хороший </a:t>
            </a:r>
            <a:r>
              <a:rPr lang="ru-RU" sz="2000" b="1"/>
              <a:t>завтрак</a:t>
            </a:r>
            <a:r>
              <a:rPr lang="ru-RU" sz="2000"/>
              <a:t> подразумевает оптимальное сочетание продуктов, содержащих белки, углеводы, жиры, витамины и другие полезные вещества, нужны организму после сна.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713" y="182563"/>
            <a:ext cx="8059737" cy="877887"/>
          </a:xfrm>
        </p:spPr>
      </p:pic>
      <p:sp>
        <p:nvSpPr>
          <p:cNvPr id="19459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2571750"/>
            <a:ext cx="3786187" cy="3482975"/>
          </a:xfrm>
        </p:spPr>
        <p:txBody>
          <a:bodyPr/>
          <a:lstStyle/>
          <a:p>
            <a:pPr marL="650875" indent="-514350">
              <a:buFont typeface="Wingdings 2" pitchFamily="18" charset="2"/>
              <a:buNone/>
            </a:pPr>
            <a:r>
              <a:rPr lang="ru-RU" sz="2800" smtClean="0"/>
              <a:t>1. Суп, борщ, щи.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z="2800" smtClean="0"/>
              <a:t>2. Биточки, котлеты, гуляш и т.д.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z="2800" smtClean="0"/>
              <a:t>3. Пюре.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z="2800" smtClean="0"/>
              <a:t>4. Компот из сухофруктов.</a:t>
            </a:r>
          </a:p>
          <a:p>
            <a:pPr marL="650875" indent="-514350">
              <a:buFont typeface="Wingdings 2" pitchFamily="18" charset="2"/>
              <a:buNone/>
            </a:pPr>
            <a:r>
              <a:rPr lang="ru-RU" sz="2800" smtClean="0"/>
              <a:t>5. Хлеб.</a:t>
            </a:r>
          </a:p>
        </p:txBody>
      </p:sp>
      <p:pic>
        <p:nvPicPr>
          <p:cNvPr id="19460" name="Содержимое 4" descr="21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14875" y="2405063"/>
            <a:ext cx="3900488" cy="3806825"/>
          </a:xfrm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357188" y="1071563"/>
            <a:ext cx="84296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/>
              <a:t>Обе́д</a:t>
            </a:r>
            <a:r>
              <a:rPr lang="ru-RU" sz="2400"/>
              <a:t> — как правило, второй или третий приём пищи в день (обычно после первого либо второго завтрака). Как правило на </a:t>
            </a:r>
            <a:r>
              <a:rPr lang="ru-RU" sz="2400" b="1"/>
              <a:t>обед</a:t>
            </a:r>
            <a:r>
              <a:rPr lang="ru-RU" sz="2400"/>
              <a:t> подается горячая пища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52154" y="457200"/>
            <a:ext cx="5992091" cy="838200"/>
          </a:xfrm>
        </p:spPr>
      </p:pic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Попрыгать.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Почитать книгу.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Порисовать.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Потанцевать.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Побегать.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Поиграть с конструктором.</a:t>
            </a:r>
          </a:p>
        </p:txBody>
      </p:sp>
      <p:pic>
        <p:nvPicPr>
          <p:cNvPr id="13316" name="Picture 4" descr="j01787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643063"/>
            <a:ext cx="2530475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44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52154" y="457200"/>
            <a:ext cx="5992091" cy="838200"/>
          </a:xfrm>
        </p:spPr>
      </p:pic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3200" smtClean="0"/>
              <a:t>Можно на полдник есть булочки, вафли, печенье с чаем, соком или молоком.</a:t>
            </a:r>
          </a:p>
        </p:txBody>
      </p:sp>
      <p:pic>
        <p:nvPicPr>
          <p:cNvPr id="14342" name="Picture 6" descr="j03169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0" y="3571875"/>
            <a:ext cx="3548063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Рисунок 6" descr="i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15125" y="3643313"/>
            <a:ext cx="173513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Рисунок 8" descr="CA6YFXPK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3571875"/>
            <a:ext cx="2000250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" y="188913"/>
            <a:ext cx="8242300" cy="1109662"/>
          </a:xfrm>
        </p:spPr>
      </p:pic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1357312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b="1" smtClean="0"/>
              <a:t>«Мы живём не для того, чтобы есть, а едим для того чтобы жить»                                                                                    </a:t>
            </a:r>
            <a:r>
              <a:rPr lang="ru-RU" sz="2000" i="1" smtClean="0"/>
              <a:t>древнегреческий философ Сократ(470-399 до н.э.)</a:t>
            </a:r>
          </a:p>
        </p:txBody>
      </p:sp>
      <p:pic>
        <p:nvPicPr>
          <p:cNvPr id="4100" name="Picture 3" descr="j01779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" y="2786063"/>
            <a:ext cx="792956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Rectangle 4"/>
          <p:cNvPicPr>
            <a:picLocks noGrp="1" noChangeArrowheads="1"/>
          </p:cNvPicPr>
          <p:nvPr>
            <p:ph type="title" sz="quarter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41794" y="277813"/>
            <a:ext cx="7717612" cy="1143000"/>
          </a:xfrm>
        </p:spPr>
      </p:pic>
      <p:pic>
        <p:nvPicPr>
          <p:cNvPr id="53253" name="Picture 5" descr="j017795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9674" y="1600200"/>
            <a:ext cx="3279452" cy="2189163"/>
          </a:xfr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41794" y="277813"/>
            <a:ext cx="7717612" cy="1143000"/>
          </a:xfrm>
        </p:spPr>
      </p:pic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761288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Ужин – последняя еда перед сном. Чтобы хорошо спать и отдыхать ночью, на ужин можно есть только легкую пищу: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запеканки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творог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омлет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кефир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mtClean="0"/>
              <a:t>простоквашу</a:t>
            </a:r>
          </a:p>
        </p:txBody>
      </p:sp>
      <p:pic>
        <p:nvPicPr>
          <p:cNvPr id="16396" name="Picture 12" descr="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12000" contrast="3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071938" y="4286250"/>
            <a:ext cx="1943100" cy="1014413"/>
          </a:xfrm>
          <a:noFill/>
        </p:spPr>
      </p:pic>
      <p:pic>
        <p:nvPicPr>
          <p:cNvPr id="16390" name="Picture 6" descr="53"/>
          <p:cNvPicPr>
            <a:picLocks noChangeAspect="1" noChangeArrowheads="1"/>
          </p:cNvPicPr>
          <p:nvPr/>
        </p:nvPicPr>
        <p:blipFill>
          <a:blip r:embed="rId4" cstate="print">
            <a:lum contrast="5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4214813"/>
            <a:ext cx="11445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1" name="Picture 7" descr="39"/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6188" y="3071813"/>
            <a:ext cx="2017712" cy="108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 descr="38"/>
          <p:cNvPicPr>
            <a:picLocks noChangeAspect="1" noChangeArrowheads="1"/>
          </p:cNvPicPr>
          <p:nvPr/>
        </p:nvPicPr>
        <p:blipFill>
          <a:blip r:embed="rId6" cstate="print">
            <a:lum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997200"/>
            <a:ext cx="1944687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 descr="26"/>
          <p:cNvPicPr>
            <a:picLocks noChangeAspect="1" noChangeArrowheads="1"/>
          </p:cNvPicPr>
          <p:nvPr/>
        </p:nvPicPr>
        <p:blipFill>
          <a:blip r:embed="rId7" cstate="print">
            <a:lum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429250"/>
            <a:ext cx="216217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4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3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6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28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78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8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78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8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52154" y="457200"/>
            <a:ext cx="5992091" cy="838200"/>
          </a:xfrm>
        </p:spPr>
      </p:pic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 rot="561988">
            <a:off x="2754313" y="5197475"/>
            <a:ext cx="5637212" cy="8858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FEFEF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разнообразие</a:t>
            </a:r>
          </a:p>
        </p:txBody>
      </p:sp>
      <p:sp>
        <p:nvSpPr>
          <p:cNvPr id="2" name="WordArt 5"/>
          <p:cNvSpPr>
            <a:spLocks noChangeArrowheads="1" noChangeShapeType="1" noTextEdit="1"/>
          </p:cNvSpPr>
          <p:nvPr/>
        </p:nvSpPr>
        <p:spPr bwMode="auto">
          <a:xfrm rot="-519410">
            <a:off x="474663" y="3648075"/>
            <a:ext cx="6765925" cy="776288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FEFEF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умеренность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071678"/>
            <a:ext cx="8429684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8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EFEFEF"/>
                </a:solidFill>
                <a:effectLst>
                  <a:outerShdw dist="40000" dir="5400000" algn="tl" rotWithShape="0">
                    <a:srgbClr val="000000">
                      <a:alpha val="32999"/>
                    </a:srgbClr>
                  </a:outerShdw>
                </a:effectLst>
                <a:latin typeface="Arial"/>
                <a:cs typeface="Arial"/>
              </a:rPr>
              <a:t>СВОЕВРЕМЕННОСТЬ</a:t>
            </a:r>
            <a:endParaRPr lang="ru-RU" sz="48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Rectangle 10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14400" y="279337"/>
            <a:ext cx="7772400" cy="1139952"/>
          </a:xfrm>
        </p:spPr>
      </p:pic>
      <p:pic>
        <p:nvPicPr>
          <p:cNvPr id="20489" name="Picture 9" descr="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071813" y="4286250"/>
            <a:ext cx="2757487" cy="2020888"/>
          </a:xfrm>
          <a:noFill/>
        </p:spPr>
      </p:pic>
      <p:pic>
        <p:nvPicPr>
          <p:cNvPr id="20484" name="Picture 4" descr="моркрвь"/>
          <p:cNvPicPr>
            <a:picLocks noChangeAspect="1" noChangeArrowheads="1"/>
          </p:cNvPicPr>
          <p:nvPr/>
        </p:nvPicPr>
        <p:blipFill>
          <a:blip r:embed="rId4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13" y="1571625"/>
            <a:ext cx="2259012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огурцы"/>
          <p:cNvPicPr>
            <a:picLocks noChangeAspect="1" noChangeArrowheads="1"/>
          </p:cNvPicPr>
          <p:nvPr/>
        </p:nvPicPr>
        <p:blipFill>
          <a:blip r:embed="rId5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63" y="1500188"/>
            <a:ext cx="2022475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6" descr="редиска"/>
          <p:cNvPicPr>
            <a:picLocks noChangeAspect="1" noChangeArrowheads="1"/>
          </p:cNvPicPr>
          <p:nvPr/>
        </p:nvPicPr>
        <p:blipFill>
          <a:blip r:embed="rId6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38" y="3643313"/>
            <a:ext cx="17018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7" descr="редиска2"/>
          <p:cNvPicPr>
            <a:picLocks noChangeAspect="1" noChangeArrowheads="1"/>
          </p:cNvPicPr>
          <p:nvPr/>
        </p:nvPicPr>
        <p:blipFill>
          <a:blip r:embed="rId7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500188"/>
            <a:ext cx="1657350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8" descr="тыква"/>
          <p:cNvPicPr>
            <a:picLocks noChangeAspect="1" noChangeArrowheads="1"/>
          </p:cNvPicPr>
          <p:nvPr/>
        </p:nvPicPr>
        <p:blipFill>
          <a:blip r:embed="rId8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4071938"/>
            <a:ext cx="2205038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12" descr="J0076170"/>
          <p:cNvPicPr>
            <a:picLocks noChangeAspect="1" noChangeArrowheads="1" noCrop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643188"/>
            <a:ext cx="2024063" cy="185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13" descr="J0076177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88" y="2714625"/>
            <a:ext cx="1560512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14" descr="j0223773"/>
          <p:cNvPicPr>
            <a:picLocks noChangeAspect="1" noChangeArrowheads="1" noCrop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38" y="4929188"/>
            <a:ext cx="2166937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Кроссворд"/>
          <p:cNvPicPr>
            <a:picLocks noChangeAspect="1" noChangeArrowheads="1"/>
          </p:cNvPicPr>
          <p:nvPr/>
        </p:nvPicPr>
        <p:blipFill>
          <a:blip r:embed="rId2" cstate="print">
            <a:lum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0"/>
            <a:ext cx="8532812" cy="693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1403350" y="83661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Я</a:t>
            </a:r>
          </a:p>
        </p:txBody>
      </p:sp>
      <p:sp>
        <p:nvSpPr>
          <p:cNvPr id="72712" name="Text Box 8"/>
          <p:cNvSpPr txBox="1">
            <a:spLocks noChangeArrowheads="1"/>
          </p:cNvSpPr>
          <p:nvPr/>
        </p:nvSpPr>
        <p:spPr bwMode="auto">
          <a:xfrm>
            <a:off x="1979613" y="836613"/>
            <a:ext cx="334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Б</a:t>
            </a:r>
          </a:p>
        </p:txBody>
      </p:sp>
      <p:sp>
        <p:nvSpPr>
          <p:cNvPr id="72713" name="Text Box 9"/>
          <p:cNvSpPr txBox="1">
            <a:spLocks noChangeArrowheads="1"/>
          </p:cNvSpPr>
          <p:nvPr/>
        </p:nvSpPr>
        <p:spPr bwMode="auto">
          <a:xfrm>
            <a:off x="2627313" y="836613"/>
            <a:ext cx="3349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Л</a:t>
            </a:r>
          </a:p>
        </p:txBody>
      </p:sp>
      <p:sp>
        <p:nvSpPr>
          <p:cNvPr id="72714" name="Text Box 10"/>
          <p:cNvSpPr txBox="1">
            <a:spLocks noChangeArrowheads="1"/>
          </p:cNvSpPr>
          <p:nvPr/>
        </p:nvSpPr>
        <p:spPr bwMode="auto">
          <a:xfrm>
            <a:off x="3132138" y="8366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О</a:t>
            </a:r>
          </a:p>
        </p:txBody>
      </p:sp>
      <p:sp>
        <p:nvSpPr>
          <p:cNvPr id="72715" name="Text Box 11"/>
          <p:cNvSpPr txBox="1">
            <a:spLocks noChangeArrowheads="1"/>
          </p:cNvSpPr>
          <p:nvPr/>
        </p:nvSpPr>
        <p:spPr bwMode="auto">
          <a:xfrm>
            <a:off x="3779838" y="836613"/>
            <a:ext cx="31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</a:t>
            </a:r>
          </a:p>
        </p:txBody>
      </p:sp>
      <p:sp>
        <p:nvSpPr>
          <p:cNvPr id="72716" name="Text Box 12"/>
          <p:cNvSpPr txBox="1">
            <a:spLocks noChangeArrowheads="1"/>
          </p:cNvSpPr>
          <p:nvPr/>
        </p:nvSpPr>
        <p:spPr bwMode="auto">
          <a:xfrm>
            <a:off x="4284663" y="836613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О</a:t>
            </a:r>
          </a:p>
        </p:txBody>
      </p:sp>
      <p:sp>
        <p:nvSpPr>
          <p:cNvPr id="72717" name="Text Box 13"/>
          <p:cNvSpPr txBox="1">
            <a:spLocks noChangeArrowheads="1"/>
          </p:cNvSpPr>
          <p:nvPr/>
        </p:nvSpPr>
        <p:spPr bwMode="auto">
          <a:xfrm>
            <a:off x="3779838" y="11969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18" name="Text Box 14"/>
          <p:cNvSpPr txBox="1">
            <a:spLocks noChangeArrowheads="1"/>
          </p:cNvSpPr>
          <p:nvPr/>
        </p:nvSpPr>
        <p:spPr bwMode="auto">
          <a:xfrm>
            <a:off x="3779838" y="170021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П</a:t>
            </a:r>
          </a:p>
        </p:txBody>
      </p:sp>
      <p:sp>
        <p:nvSpPr>
          <p:cNvPr id="72719" name="Text Box 15"/>
          <p:cNvSpPr txBox="1">
            <a:spLocks noChangeArrowheads="1"/>
          </p:cNvSpPr>
          <p:nvPr/>
        </p:nvSpPr>
        <p:spPr bwMode="auto">
          <a:xfrm>
            <a:off x="3779838" y="2133600"/>
            <a:ext cx="3286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У</a:t>
            </a:r>
          </a:p>
        </p:txBody>
      </p:sp>
      <p:sp>
        <p:nvSpPr>
          <p:cNvPr id="72720" name="Text Box 16"/>
          <p:cNvSpPr txBox="1">
            <a:spLocks noChangeArrowheads="1"/>
          </p:cNvSpPr>
          <p:nvPr/>
        </p:nvSpPr>
        <p:spPr bwMode="auto">
          <a:xfrm>
            <a:off x="3708400" y="25654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С</a:t>
            </a:r>
          </a:p>
        </p:txBody>
      </p:sp>
      <p:sp>
        <p:nvSpPr>
          <p:cNvPr id="72721" name="Text Box 17"/>
          <p:cNvSpPr txBox="1">
            <a:spLocks noChangeArrowheads="1"/>
          </p:cNvSpPr>
          <p:nvPr/>
        </p:nvSpPr>
        <p:spPr bwMode="auto">
          <a:xfrm>
            <a:off x="3779838" y="2997200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Т</a:t>
            </a:r>
          </a:p>
        </p:txBody>
      </p:sp>
      <p:sp>
        <p:nvSpPr>
          <p:cNvPr id="72722" name="Text Box 18"/>
          <p:cNvSpPr txBox="1">
            <a:spLocks noChangeArrowheads="1"/>
          </p:cNvSpPr>
          <p:nvPr/>
        </p:nvSpPr>
        <p:spPr bwMode="auto">
          <a:xfrm>
            <a:off x="3779838" y="34290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23" name="Text Box 19"/>
          <p:cNvSpPr txBox="1">
            <a:spLocks noChangeArrowheads="1"/>
          </p:cNvSpPr>
          <p:nvPr/>
        </p:nvSpPr>
        <p:spPr bwMode="auto">
          <a:xfrm>
            <a:off x="6156325" y="2060575"/>
            <a:ext cx="3349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Б</a:t>
            </a:r>
          </a:p>
        </p:txBody>
      </p:sp>
      <p:sp>
        <p:nvSpPr>
          <p:cNvPr id="72724" name="Text Box 20"/>
          <p:cNvSpPr txBox="1">
            <a:spLocks noChangeArrowheads="1"/>
          </p:cNvSpPr>
          <p:nvPr/>
        </p:nvSpPr>
        <p:spPr bwMode="auto">
          <a:xfrm>
            <a:off x="6640513" y="20812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7143750" y="208121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Н</a:t>
            </a:r>
          </a:p>
        </p:txBody>
      </p:sp>
      <p:sp>
        <p:nvSpPr>
          <p:cNvPr id="72726" name="Text Box 22"/>
          <p:cNvSpPr txBox="1">
            <a:spLocks noChangeArrowheads="1"/>
          </p:cNvSpPr>
          <p:nvPr/>
        </p:nvSpPr>
        <p:spPr bwMode="auto">
          <a:xfrm>
            <a:off x="7793038" y="20812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27" name="Text Box 23"/>
          <p:cNvSpPr txBox="1">
            <a:spLocks noChangeArrowheads="1"/>
          </p:cNvSpPr>
          <p:nvPr/>
        </p:nvSpPr>
        <p:spPr bwMode="auto">
          <a:xfrm>
            <a:off x="8367713" y="2081213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Н</a:t>
            </a:r>
          </a:p>
        </p:txBody>
      </p:sp>
      <p:sp>
        <p:nvSpPr>
          <p:cNvPr id="72728" name="Text Box 24"/>
          <p:cNvSpPr txBox="1">
            <a:spLocks noChangeArrowheads="1"/>
          </p:cNvSpPr>
          <p:nvPr/>
        </p:nvSpPr>
        <p:spPr bwMode="auto">
          <a:xfrm>
            <a:off x="4192588" y="2584450"/>
            <a:ext cx="334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Л</a:t>
            </a:r>
          </a:p>
        </p:txBody>
      </p:sp>
      <p:sp>
        <p:nvSpPr>
          <p:cNvPr id="72729" name="Text Box 25"/>
          <p:cNvSpPr txBox="1">
            <a:spLocks noChangeArrowheads="1"/>
          </p:cNvSpPr>
          <p:nvPr/>
        </p:nvSpPr>
        <p:spPr bwMode="auto">
          <a:xfrm>
            <a:off x="4767263" y="258445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И</a:t>
            </a:r>
          </a:p>
        </p:txBody>
      </p:sp>
      <p:sp>
        <p:nvSpPr>
          <p:cNvPr id="72730" name="Text Box 26"/>
          <p:cNvSpPr txBox="1">
            <a:spLocks noChangeArrowheads="1"/>
          </p:cNvSpPr>
          <p:nvPr/>
        </p:nvSpPr>
        <p:spPr bwMode="auto">
          <a:xfrm>
            <a:off x="5435600" y="25654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В</a:t>
            </a:r>
          </a:p>
        </p:txBody>
      </p:sp>
      <p:sp>
        <p:nvSpPr>
          <p:cNvPr id="72731" name="Text Box 27"/>
          <p:cNvSpPr txBox="1">
            <a:spLocks noChangeArrowheads="1"/>
          </p:cNvSpPr>
          <p:nvPr/>
        </p:nvSpPr>
        <p:spPr bwMode="auto">
          <a:xfrm>
            <a:off x="6084888" y="25654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32" name="Text Box 28"/>
          <p:cNvSpPr txBox="1">
            <a:spLocks noChangeArrowheads="1"/>
          </p:cNvSpPr>
          <p:nvPr/>
        </p:nvSpPr>
        <p:spPr bwMode="auto">
          <a:xfrm>
            <a:off x="1384300" y="3448050"/>
            <a:ext cx="307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Г</a:t>
            </a:r>
          </a:p>
        </p:txBody>
      </p:sp>
      <p:sp>
        <p:nvSpPr>
          <p:cNvPr id="72733" name="Text Box 29"/>
          <p:cNvSpPr txBox="1">
            <a:spLocks noChangeArrowheads="1"/>
          </p:cNvSpPr>
          <p:nvPr/>
        </p:nvSpPr>
        <p:spPr bwMode="auto">
          <a:xfrm>
            <a:off x="1816100" y="344805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Р</a:t>
            </a:r>
          </a:p>
        </p:txBody>
      </p:sp>
      <p:sp>
        <p:nvSpPr>
          <p:cNvPr id="72734" name="Text Box 30"/>
          <p:cNvSpPr txBox="1">
            <a:spLocks noChangeArrowheads="1"/>
          </p:cNvSpPr>
          <p:nvPr/>
        </p:nvSpPr>
        <p:spPr bwMode="auto">
          <a:xfrm>
            <a:off x="2463800" y="3448050"/>
            <a:ext cx="328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У</a:t>
            </a:r>
          </a:p>
        </p:txBody>
      </p:sp>
      <p:sp>
        <p:nvSpPr>
          <p:cNvPr id="72735" name="Text Box 31"/>
          <p:cNvSpPr txBox="1">
            <a:spLocks noChangeArrowheads="1"/>
          </p:cNvSpPr>
          <p:nvPr/>
        </p:nvSpPr>
        <p:spPr bwMode="auto">
          <a:xfrm>
            <a:off x="3040063" y="3448050"/>
            <a:ext cx="393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Ш</a:t>
            </a:r>
          </a:p>
        </p:txBody>
      </p:sp>
      <p:sp>
        <p:nvSpPr>
          <p:cNvPr id="72736" name="Text Box 32"/>
          <p:cNvSpPr txBox="1">
            <a:spLocks noChangeArrowheads="1"/>
          </p:cNvSpPr>
          <p:nvPr/>
        </p:nvSpPr>
        <p:spPr bwMode="auto">
          <a:xfrm>
            <a:off x="6208713" y="3881438"/>
            <a:ext cx="31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</a:t>
            </a:r>
          </a:p>
        </p:txBody>
      </p:sp>
      <p:sp>
        <p:nvSpPr>
          <p:cNvPr id="72737" name="Text Box 33"/>
          <p:cNvSpPr txBox="1">
            <a:spLocks noChangeArrowheads="1"/>
          </p:cNvSpPr>
          <p:nvPr/>
        </p:nvSpPr>
        <p:spPr bwMode="auto">
          <a:xfrm>
            <a:off x="6640513" y="38814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И</a:t>
            </a:r>
          </a:p>
        </p:txBody>
      </p:sp>
      <p:sp>
        <p:nvSpPr>
          <p:cNvPr id="72738" name="Text Box 34"/>
          <p:cNvSpPr txBox="1">
            <a:spLocks noChangeArrowheads="1"/>
          </p:cNvSpPr>
          <p:nvPr/>
        </p:nvSpPr>
        <p:spPr bwMode="auto">
          <a:xfrm>
            <a:off x="7216775" y="38814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В</a:t>
            </a:r>
          </a:p>
        </p:txBody>
      </p:sp>
      <p:sp>
        <p:nvSpPr>
          <p:cNvPr id="72739" name="Text Box 35"/>
          <p:cNvSpPr txBox="1">
            <a:spLocks noChangeArrowheads="1"/>
          </p:cNvSpPr>
          <p:nvPr/>
        </p:nvSpPr>
        <p:spPr bwMode="auto">
          <a:xfrm>
            <a:off x="7793038" y="38814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И</a:t>
            </a:r>
          </a:p>
        </p:txBody>
      </p:sp>
      <p:sp>
        <p:nvSpPr>
          <p:cNvPr id="72740" name="Text Box 36"/>
          <p:cNvSpPr txBox="1">
            <a:spLocks noChangeArrowheads="1"/>
          </p:cNvSpPr>
          <p:nvPr/>
        </p:nvSpPr>
        <p:spPr bwMode="auto">
          <a:xfrm>
            <a:off x="5056188" y="56086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41" name="Text Box 37"/>
          <p:cNvSpPr txBox="1">
            <a:spLocks noChangeArrowheads="1"/>
          </p:cNvSpPr>
          <p:nvPr/>
        </p:nvSpPr>
        <p:spPr bwMode="auto">
          <a:xfrm>
            <a:off x="5416550" y="56086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Н</a:t>
            </a:r>
          </a:p>
        </p:txBody>
      </p:sp>
      <p:sp>
        <p:nvSpPr>
          <p:cNvPr id="72742" name="Text Box 38"/>
          <p:cNvSpPr txBox="1">
            <a:spLocks noChangeArrowheads="1"/>
          </p:cNvSpPr>
          <p:nvPr/>
        </p:nvSpPr>
        <p:spPr bwMode="auto">
          <a:xfrm>
            <a:off x="5992813" y="56086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43" name="Text Box 39"/>
          <p:cNvSpPr txBox="1">
            <a:spLocks noChangeArrowheads="1"/>
          </p:cNvSpPr>
          <p:nvPr/>
        </p:nvSpPr>
        <p:spPr bwMode="auto">
          <a:xfrm>
            <a:off x="6567488" y="56086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Н</a:t>
            </a:r>
          </a:p>
        </p:txBody>
      </p:sp>
      <p:sp>
        <p:nvSpPr>
          <p:cNvPr id="72744" name="Text Box 40"/>
          <p:cNvSpPr txBox="1">
            <a:spLocks noChangeArrowheads="1"/>
          </p:cNvSpPr>
          <p:nvPr/>
        </p:nvSpPr>
        <p:spPr bwMode="auto">
          <a:xfrm>
            <a:off x="7216775" y="56086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45" name="Text Box 41"/>
          <p:cNvSpPr txBox="1">
            <a:spLocks noChangeArrowheads="1"/>
          </p:cNvSpPr>
          <p:nvPr/>
        </p:nvSpPr>
        <p:spPr bwMode="auto">
          <a:xfrm>
            <a:off x="7793038" y="5608638"/>
            <a:ext cx="349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С</a:t>
            </a:r>
          </a:p>
        </p:txBody>
      </p:sp>
      <p:sp>
        <p:nvSpPr>
          <p:cNvPr id="72746" name="Text Box 42"/>
          <p:cNvSpPr txBox="1">
            <a:spLocks noChangeArrowheads="1"/>
          </p:cNvSpPr>
          <p:nvPr/>
        </p:nvSpPr>
        <p:spPr bwMode="auto">
          <a:xfrm>
            <a:off x="2535238" y="3016250"/>
            <a:ext cx="334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Л</a:t>
            </a:r>
          </a:p>
        </p:txBody>
      </p:sp>
      <p:sp>
        <p:nvSpPr>
          <p:cNvPr id="72747" name="Text Box 43"/>
          <p:cNvSpPr txBox="1">
            <a:spLocks noChangeArrowheads="1"/>
          </p:cNvSpPr>
          <p:nvPr/>
        </p:nvSpPr>
        <p:spPr bwMode="auto">
          <a:xfrm>
            <a:off x="2535238" y="3881438"/>
            <a:ext cx="31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</a:t>
            </a:r>
          </a:p>
        </p:txBody>
      </p:sp>
      <p:sp>
        <p:nvSpPr>
          <p:cNvPr id="72748" name="Text Box 44"/>
          <p:cNvSpPr txBox="1">
            <a:spLocks noChangeArrowheads="1"/>
          </p:cNvSpPr>
          <p:nvPr/>
        </p:nvSpPr>
        <p:spPr bwMode="auto">
          <a:xfrm>
            <a:off x="6084888" y="1268413"/>
            <a:ext cx="31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</a:t>
            </a:r>
          </a:p>
        </p:txBody>
      </p:sp>
      <p:sp>
        <p:nvSpPr>
          <p:cNvPr id="72749" name="Text Box 45"/>
          <p:cNvSpPr txBox="1">
            <a:spLocks noChangeArrowheads="1"/>
          </p:cNvSpPr>
          <p:nvPr/>
        </p:nvSpPr>
        <p:spPr bwMode="auto">
          <a:xfrm>
            <a:off x="6084888" y="1700213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А</a:t>
            </a:r>
          </a:p>
        </p:txBody>
      </p:sp>
      <p:sp>
        <p:nvSpPr>
          <p:cNvPr id="72750" name="Text Box 46"/>
          <p:cNvSpPr txBox="1">
            <a:spLocks noChangeArrowheads="1"/>
          </p:cNvSpPr>
          <p:nvPr/>
        </p:nvSpPr>
        <p:spPr bwMode="auto">
          <a:xfrm>
            <a:off x="6084888" y="29972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Ч</a:t>
            </a:r>
          </a:p>
        </p:txBody>
      </p:sp>
      <p:sp>
        <p:nvSpPr>
          <p:cNvPr id="72751" name="Text Box 47"/>
          <p:cNvSpPr txBox="1">
            <a:spLocks noChangeArrowheads="1"/>
          </p:cNvSpPr>
          <p:nvPr/>
        </p:nvSpPr>
        <p:spPr bwMode="auto">
          <a:xfrm>
            <a:off x="6135688" y="344805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О</a:t>
            </a:r>
          </a:p>
        </p:txBody>
      </p:sp>
      <p:sp>
        <p:nvSpPr>
          <p:cNvPr id="72752" name="Text Box 48"/>
          <p:cNvSpPr txBox="1">
            <a:spLocks noChangeArrowheads="1"/>
          </p:cNvSpPr>
          <p:nvPr/>
        </p:nvSpPr>
        <p:spPr bwMode="auto">
          <a:xfrm>
            <a:off x="7308850" y="34290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С</a:t>
            </a:r>
          </a:p>
        </p:txBody>
      </p:sp>
      <p:sp>
        <p:nvSpPr>
          <p:cNvPr id="72753" name="Text Box 49"/>
          <p:cNvSpPr txBox="1">
            <a:spLocks noChangeArrowheads="1"/>
          </p:cNvSpPr>
          <p:nvPr/>
        </p:nvSpPr>
        <p:spPr bwMode="auto">
          <a:xfrm>
            <a:off x="7288213" y="4313238"/>
            <a:ext cx="33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Е</a:t>
            </a:r>
          </a:p>
        </p:txBody>
      </p:sp>
      <p:sp>
        <p:nvSpPr>
          <p:cNvPr id="72754" name="Text Box 50"/>
          <p:cNvSpPr txBox="1">
            <a:spLocks noChangeArrowheads="1"/>
          </p:cNvSpPr>
          <p:nvPr/>
        </p:nvSpPr>
        <p:spPr bwMode="auto">
          <a:xfrm>
            <a:off x="7288213" y="4745038"/>
            <a:ext cx="317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</a:t>
            </a:r>
          </a:p>
        </p:txBody>
      </p:sp>
      <p:sp>
        <p:nvSpPr>
          <p:cNvPr id="72755" name="Text Box 51"/>
          <p:cNvSpPr txBox="1">
            <a:spLocks noChangeArrowheads="1"/>
          </p:cNvSpPr>
          <p:nvPr/>
        </p:nvSpPr>
        <p:spPr bwMode="auto">
          <a:xfrm>
            <a:off x="7288213" y="5248275"/>
            <a:ext cx="3349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Л</a:t>
            </a:r>
          </a:p>
        </p:txBody>
      </p:sp>
      <p:sp>
        <p:nvSpPr>
          <p:cNvPr id="72756" name="Text Box 52"/>
          <p:cNvSpPr txBox="1">
            <a:spLocks noChangeArrowheads="1"/>
          </p:cNvSpPr>
          <p:nvPr/>
        </p:nvSpPr>
        <p:spPr bwMode="auto">
          <a:xfrm>
            <a:off x="7864475" y="78422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Р</a:t>
            </a:r>
          </a:p>
        </p:txBody>
      </p:sp>
      <p:sp>
        <p:nvSpPr>
          <p:cNvPr id="72757" name="Text Box 53"/>
          <p:cNvSpPr txBox="1">
            <a:spLocks noChangeArrowheads="1"/>
          </p:cNvSpPr>
          <p:nvPr/>
        </p:nvSpPr>
        <p:spPr bwMode="auto">
          <a:xfrm>
            <a:off x="7885113" y="1196975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Е</a:t>
            </a:r>
          </a:p>
        </p:txBody>
      </p:sp>
      <p:sp>
        <p:nvSpPr>
          <p:cNvPr id="72758" name="Text Box 54"/>
          <p:cNvSpPr txBox="1">
            <a:spLocks noChangeArrowheads="1"/>
          </p:cNvSpPr>
          <p:nvPr/>
        </p:nvSpPr>
        <p:spPr bwMode="auto">
          <a:xfrm>
            <a:off x="7885113" y="1628775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П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2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0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1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1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8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9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0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 nodeType="clickPar">
                      <p:stCondLst>
                        <p:cond delay="indefinite"/>
                      </p:stCondLst>
                      <p:childTnLst>
                        <p:par>
                          <p:cTn id="2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4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4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 nodeType="clickPar">
                      <p:stCondLst>
                        <p:cond delay="indefinite"/>
                      </p:stCondLst>
                      <p:childTnLst>
                        <p:par>
                          <p:cTn id="2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9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4" fill="hold" nodeType="clickPar">
                      <p:stCondLst>
                        <p:cond delay="indefinite"/>
                      </p:stCondLst>
                      <p:childTnLst>
                        <p:par>
                          <p:cTn id="2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6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7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9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0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0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8" presetID="38" presetClass="entr" presetSubtype="0" ac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 nodeType="clickPar">
                      <p:stCondLst>
                        <p:cond delay="indefinite"/>
                      </p:stCondLst>
                      <p:childTnLst>
                        <p:par>
                          <p:cTn id="3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7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8" fill="hold" nodeType="clickPar">
                      <p:stCondLst>
                        <p:cond delay="indefinite"/>
                      </p:stCondLst>
                      <p:childTnLst>
                        <p:par>
                          <p:cTn id="3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8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9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7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76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1" fill="hold" nodeType="clickPar">
                      <p:stCondLst>
                        <p:cond delay="indefinite"/>
                      </p:stCondLst>
                      <p:childTnLst>
                        <p:par>
                          <p:cTn id="3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9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72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1" grpId="0"/>
      <p:bldP spid="72712" grpId="0"/>
      <p:bldP spid="72713" grpId="0"/>
      <p:bldP spid="72714" grpId="0"/>
      <p:bldP spid="72715" grpId="0"/>
      <p:bldP spid="72716" grpId="0"/>
      <p:bldP spid="72718" grpId="0"/>
      <p:bldP spid="72719" grpId="0"/>
      <p:bldP spid="72720" grpId="0"/>
      <p:bldP spid="72721" grpId="0"/>
      <p:bldP spid="72722" grpId="0"/>
      <p:bldP spid="72722" grpId="1"/>
      <p:bldP spid="72723" grpId="0"/>
      <p:bldP spid="72724" grpId="0"/>
      <p:bldP spid="72725" grpId="0"/>
      <p:bldP spid="72726" grpId="0"/>
      <p:bldP spid="72727" grpId="0"/>
      <p:bldP spid="72728" grpId="0"/>
      <p:bldP spid="72729" grpId="0"/>
      <p:bldP spid="72730" grpId="0"/>
      <p:bldP spid="72731" grpId="0"/>
      <p:bldP spid="72732" grpId="0"/>
      <p:bldP spid="72733" grpId="0"/>
      <p:bldP spid="72734" grpId="0"/>
      <p:bldP spid="72735" grpId="0"/>
      <p:bldP spid="72736" grpId="0"/>
      <p:bldP spid="72737" grpId="0"/>
      <p:bldP spid="72738" grpId="0"/>
      <p:bldP spid="72739" grpId="0"/>
      <p:bldP spid="72740" grpId="0"/>
      <p:bldP spid="72741" grpId="0"/>
      <p:bldP spid="72742" grpId="0"/>
      <p:bldP spid="72743" grpId="0"/>
      <p:bldP spid="72744" grpId="0"/>
      <p:bldP spid="72745" grpId="0"/>
      <p:bldP spid="72746" grpId="0"/>
      <p:bldP spid="72747" grpId="0"/>
      <p:bldP spid="72748" grpId="0"/>
      <p:bldP spid="72749" grpId="0"/>
      <p:bldP spid="72750" grpId="0"/>
      <p:bldP spid="72751" grpId="0"/>
      <p:bldP spid="72752" grpId="0"/>
      <p:bldP spid="72753" grpId="0"/>
      <p:bldP spid="72754" grpId="0"/>
      <p:bldP spid="72755" grpId="0"/>
      <p:bldP spid="72756" grpId="0"/>
      <p:bldP spid="72757" grpId="0"/>
      <p:bldP spid="7275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44" name="Group 140"/>
          <p:cNvGraphicFramePr>
            <a:graphicFrameLocks noGrp="1"/>
          </p:cNvGraphicFramePr>
          <p:nvPr/>
        </p:nvGraphicFramePr>
        <p:xfrm>
          <a:off x="755650" y="571500"/>
          <a:ext cx="7920038" cy="3214688"/>
        </p:xfrm>
        <a:graphic>
          <a:graphicData uri="http://schemas.openxmlformats.org/drawingml/2006/table">
            <a:tbl>
              <a:tblPr/>
              <a:tblGrid>
                <a:gridCol w="2376488"/>
                <a:gridCol w="461962"/>
                <a:gridCol w="2273300"/>
                <a:gridCol w="433388"/>
                <a:gridCol w="2374900"/>
              </a:tblGrid>
              <a:tr h="7632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Углеводы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2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81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продуктах животного происхождения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мясе, молоке, сале, в маслянистых растениях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крупах, муке, крахмале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endParaRPr kumimoji="0" lang="ru-RU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714" name="Line 90"/>
          <p:cNvSpPr>
            <a:spLocks noChangeShapeType="1"/>
          </p:cNvSpPr>
          <p:nvPr/>
        </p:nvSpPr>
        <p:spPr bwMode="auto">
          <a:xfrm>
            <a:off x="1928813" y="135731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5" name="Line 91"/>
          <p:cNvSpPr>
            <a:spLocks noChangeShapeType="1"/>
          </p:cNvSpPr>
          <p:nvPr/>
        </p:nvSpPr>
        <p:spPr bwMode="auto">
          <a:xfrm>
            <a:off x="4643438" y="135731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716" name="Line 92"/>
          <p:cNvSpPr>
            <a:spLocks noChangeShapeType="1"/>
          </p:cNvSpPr>
          <p:nvPr/>
        </p:nvSpPr>
        <p:spPr bwMode="auto">
          <a:xfrm>
            <a:off x="7429500" y="142875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1624" name="Picture 120" descr="10"/>
          <p:cNvPicPr>
            <a:picLocks noChangeAspect="1" noChangeArrowheads="1"/>
          </p:cNvPicPr>
          <p:nvPr/>
        </p:nvPicPr>
        <p:blipFill>
          <a:blip r:embed="rId2" cstate="print">
            <a:lum bright="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4929188"/>
            <a:ext cx="1331912" cy="82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5" name="Picture 121" descr="12"/>
          <p:cNvPicPr>
            <a:picLocks noChangeAspect="1" noChangeArrowheads="1"/>
          </p:cNvPicPr>
          <p:nvPr/>
        </p:nvPicPr>
        <p:blipFill>
          <a:blip r:embed="rId3" cstate="print">
            <a:lum bright="12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75" y="5429250"/>
            <a:ext cx="1008063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6" name="Picture 122" descr="13"/>
          <p:cNvPicPr>
            <a:picLocks noChangeAspect="1" noChangeArrowheads="1"/>
          </p:cNvPicPr>
          <p:nvPr/>
        </p:nvPicPr>
        <p:blipFill>
          <a:blip r:embed="rId4" cstate="print">
            <a:lum bright="12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4429125"/>
            <a:ext cx="936625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7" name="Picture 123" descr="14"/>
          <p:cNvPicPr>
            <a:picLocks noChangeAspect="1" noChangeArrowheads="1"/>
          </p:cNvPicPr>
          <p:nvPr/>
        </p:nvPicPr>
        <p:blipFill>
          <a:blip r:embed="rId5" cstate="print">
            <a:lum bright="12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063" y="5786438"/>
            <a:ext cx="606425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8" name="Picture 124" descr="49"/>
          <p:cNvPicPr>
            <a:picLocks noChangeAspect="1" noChangeArrowheads="1"/>
          </p:cNvPicPr>
          <p:nvPr/>
        </p:nvPicPr>
        <p:blipFill>
          <a:blip r:embed="rId6" cstate="print">
            <a:lum bright="6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4357688"/>
            <a:ext cx="6477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29" name="Picture 125" descr="47"/>
          <p:cNvPicPr>
            <a:picLocks noChangeAspect="1" noChangeArrowheads="1"/>
          </p:cNvPicPr>
          <p:nvPr/>
        </p:nvPicPr>
        <p:blipFill>
          <a:blip r:embed="rId7" cstate="print">
            <a:lum bright="12000" contras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25" y="6000750"/>
            <a:ext cx="1116013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0" name="Picture 126" descr="56"/>
          <p:cNvPicPr>
            <a:picLocks noChangeAspect="1" noChangeArrowheads="1"/>
          </p:cNvPicPr>
          <p:nvPr/>
        </p:nvPicPr>
        <p:blipFill>
          <a:blip r:embed="rId8" cstate="print">
            <a:lum bright="24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6000750"/>
            <a:ext cx="1009650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1" name="Picture 127" descr="j0223776"/>
          <p:cNvPicPr>
            <a:picLocks noChangeAspect="1" noChangeArrowheads="1" noCrop="1"/>
          </p:cNvPicPr>
          <p:nvPr/>
        </p:nvPicPr>
        <p:blipFill>
          <a:blip r:embed="rId9" cstate="print">
            <a:lum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365625"/>
            <a:ext cx="1228725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3" name="Picture 129" descr="j0223779"/>
          <p:cNvPicPr>
            <a:picLocks noChangeAspect="1" noChangeArrowheads="1" noCrop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5262563"/>
            <a:ext cx="1152525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4" name="Picture 130" descr="55"/>
          <p:cNvPicPr>
            <a:picLocks noChangeAspect="1" noChangeArrowheads="1"/>
          </p:cNvPicPr>
          <p:nvPr/>
        </p:nvPicPr>
        <p:blipFill>
          <a:blip r:embed="rId11" cstate="print">
            <a:lum bright="12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7900" y="4724400"/>
            <a:ext cx="935038" cy="59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5" name="Picture 131" descr="45"/>
          <p:cNvPicPr>
            <a:picLocks noChangeAspect="1" noChangeArrowheads="1"/>
          </p:cNvPicPr>
          <p:nvPr/>
        </p:nvPicPr>
        <p:blipFill>
          <a:blip r:embed="rId12" cstate="print">
            <a:lum bright="12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8400" y="4437063"/>
            <a:ext cx="10445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6" name="Picture 132" descr="50"/>
          <p:cNvPicPr>
            <a:picLocks noChangeAspect="1" noChangeArrowheads="1"/>
          </p:cNvPicPr>
          <p:nvPr/>
        </p:nvPicPr>
        <p:blipFill>
          <a:blip r:embed="rId13" cstate="print">
            <a:lum bright="12000" contrast="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229225"/>
            <a:ext cx="468313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7" name="Picture 133" descr="орех"/>
          <p:cNvPicPr>
            <a:picLocks noChangeAspect="1" noChangeArrowheads="1"/>
          </p:cNvPicPr>
          <p:nvPr/>
        </p:nvPicPr>
        <p:blipFill>
          <a:blip r:embed="rId14" cstate="print">
            <a:lum bright="6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6092825"/>
            <a:ext cx="1008063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38" name="Picture 134" descr="орех2"/>
          <p:cNvPicPr>
            <a:picLocks noChangeAspect="1" noChangeArrowheads="1"/>
          </p:cNvPicPr>
          <p:nvPr/>
        </p:nvPicPr>
        <p:blipFill>
          <a:blip r:embed="rId15" cstate="print">
            <a:lum bright="6000" contras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373688"/>
            <a:ext cx="863600" cy="67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5" name="Picture 141" descr="20"/>
          <p:cNvPicPr>
            <a:picLocks noChangeAspect="1" noChangeArrowheads="1"/>
          </p:cNvPicPr>
          <p:nvPr/>
        </p:nvPicPr>
        <p:blipFill>
          <a:blip r:embed="rId16" cstate="print">
            <a:lum bright="18000" contrast="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188" y="4365625"/>
            <a:ext cx="13335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7" name="Picture 143" descr="27"/>
          <p:cNvPicPr>
            <a:picLocks noChangeAspect="1" noChangeArrowheads="1"/>
          </p:cNvPicPr>
          <p:nvPr/>
        </p:nvPicPr>
        <p:blipFill>
          <a:blip r:embed="rId17" cstate="print">
            <a:lum bright="6000" contrast="-6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143500"/>
            <a:ext cx="1223963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8" name="Picture 144" descr="j0189212"/>
          <p:cNvPicPr>
            <a:picLocks noChangeAspect="1" noChangeArrowheads="1" noCrop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357688"/>
            <a:ext cx="104616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49" name="Picture 145" descr="j0254480"/>
          <p:cNvPicPr>
            <a:picLocks noChangeAspect="1" noChangeArrowheads="1" noCrop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2375" y="5715000"/>
            <a:ext cx="1323975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651" name="Picture 147" descr="48"/>
          <p:cNvPicPr>
            <a:picLocks noChangeAspect="1" noChangeArrowheads="1"/>
          </p:cNvPicPr>
          <p:nvPr/>
        </p:nvPicPr>
        <p:blipFill>
          <a:blip r:embed="rId20" cstate="print">
            <a:lum bright="12000" contras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857875"/>
            <a:ext cx="1152525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1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9699" name="Содержимое 3" descr="12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57188" y="214313"/>
            <a:ext cx="8429625" cy="6215062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500438" y="1571625"/>
            <a:ext cx="2286000" cy="52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>
                <a:solidFill>
                  <a:srgbClr val="FF0000"/>
                </a:solidFill>
              </a:rPr>
              <a:t>Витамины</a:t>
            </a:r>
          </a:p>
        </p:txBody>
      </p:sp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3357563" y="2708275"/>
            <a:ext cx="2500312" cy="4302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 b="1"/>
              <a:t>Овощи, фрукты</a:t>
            </a:r>
          </a:p>
        </p:txBody>
      </p:sp>
      <p:sp>
        <p:nvSpPr>
          <p:cNvPr id="30724" name="Line 6"/>
          <p:cNvSpPr>
            <a:spLocks noChangeShapeType="1"/>
          </p:cNvSpPr>
          <p:nvPr/>
        </p:nvSpPr>
        <p:spPr bwMode="auto">
          <a:xfrm>
            <a:off x="4643438" y="20605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0725" name="Рисунок 12" descr="3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571875"/>
            <a:ext cx="3741737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Рисунок 13" descr="2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714375"/>
            <a:ext cx="2928938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Рисунок 14" descr="7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97575" y="765175"/>
            <a:ext cx="271780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Рисунок 15" descr="(1).bmp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" y="3571875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100" y="36513"/>
            <a:ext cx="8656638" cy="2236787"/>
          </a:xfrm>
        </p:spPr>
      </p:pic>
      <p:sp>
        <p:nvSpPr>
          <p:cNvPr id="31747" name="Текст 2"/>
          <p:cNvSpPr>
            <a:spLocks noGrp="1"/>
          </p:cNvSpPr>
          <p:nvPr>
            <p:ph type="body" sz="half" idx="1"/>
          </p:nvPr>
        </p:nvSpPr>
        <p:spPr>
          <a:xfrm>
            <a:off x="500063" y="2357438"/>
            <a:ext cx="4214812" cy="4000500"/>
          </a:xfrm>
        </p:spPr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/>
              <a:t>      </a:t>
            </a:r>
            <a:r>
              <a:rPr lang="ru-RU" sz="3200" smtClean="0"/>
              <a:t>Правильное питание должно обеспечить поступление в организм всех необходимых веществ: углеводов, жиров, белков и витаминов.</a:t>
            </a:r>
          </a:p>
          <a:p>
            <a:pPr>
              <a:buFont typeface="Wingdings 2" pitchFamily="18" charset="2"/>
              <a:buNone/>
            </a:pPr>
            <a:endParaRPr lang="ru-RU" sz="2400" smtClean="0"/>
          </a:p>
        </p:txBody>
      </p:sp>
      <p:pic>
        <p:nvPicPr>
          <p:cNvPr id="31748" name="Содержимое 4" descr="0_2314b_4f69a0fa_L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6800" y="2434696"/>
            <a:ext cx="3810000" cy="2861733"/>
          </a:xfr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2555875" y="4797425"/>
            <a:ext cx="1028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Капуста</a:t>
            </a:r>
          </a:p>
        </p:txBody>
      </p:sp>
      <p:sp>
        <p:nvSpPr>
          <p:cNvPr id="32771" name="Text Box 7"/>
          <p:cNvSpPr txBox="1">
            <a:spLocks noChangeArrowheads="1"/>
          </p:cNvSpPr>
          <p:nvPr/>
        </p:nvSpPr>
        <p:spPr bwMode="auto">
          <a:xfrm>
            <a:off x="6227763" y="4797425"/>
            <a:ext cx="966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Яблоко</a:t>
            </a:r>
          </a:p>
        </p:txBody>
      </p:sp>
      <p:pic>
        <p:nvPicPr>
          <p:cNvPr id="63500" name="Picture 12" descr="капуст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513" y="2349500"/>
            <a:ext cx="1673225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8" name="Picture 20" descr="яблок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2625" y="1916113"/>
            <a:ext cx="1906588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14" name="Picture 26" descr="вещества"/>
          <p:cNvPicPr>
            <a:picLocks noChangeAspect="1" noChangeArrowheads="1"/>
          </p:cNvPicPr>
          <p:nvPr/>
        </p:nvPicPr>
        <p:blipFill>
          <a:blip r:embed="rId4" cstate="print">
            <a:lum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5643563"/>
            <a:ext cx="806926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 некоторых продуктов: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55576" y="457200"/>
            <a:ext cx="7848872" cy="838200"/>
          </a:xfrm>
        </p:spPr>
      </p:pic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268760"/>
            <a:ext cx="8229600" cy="5112568"/>
          </a:xfrm>
        </p:spPr>
        <p:txBody>
          <a:bodyPr>
            <a:noAutofit/>
          </a:bodyPr>
          <a:lstStyle/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 dirty="0" smtClean="0"/>
              <a:t>Соблюдение режима дня. 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 dirty="0" smtClean="0"/>
              <a:t>Соблюдение режима питания, правильное питание.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 dirty="0" smtClean="0"/>
              <a:t>Закаливание.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 dirty="0" smtClean="0"/>
              <a:t>Физический труд.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 dirty="0" smtClean="0"/>
              <a:t>Соблюдение правила гигиены.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ru-RU" sz="2400" b="1" i="1" dirty="0" smtClean="0"/>
              <a:t>«Ради крепкого здоровья – мойте руки чаще».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 startAt="6"/>
            </a:pPr>
            <a:r>
              <a:rPr lang="ru-RU" sz="2400" dirty="0" smtClean="0"/>
              <a:t>Правила поведения за столом.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ru-RU" sz="2400" b="1" i="1" dirty="0" smtClean="0"/>
              <a:t>«Когда я ем, я глух и нем!»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 startAt="7"/>
            </a:pPr>
            <a:r>
              <a:rPr lang="ru-RU" sz="2400" b="1" i="1" dirty="0" smtClean="0"/>
              <a:t>Скажем «Нет!» </a:t>
            </a:r>
            <a:r>
              <a:rPr lang="ru-RU" sz="2400" dirty="0" smtClean="0"/>
              <a:t>вредным привычкам (употребление алкогольных напитков, </a:t>
            </a:r>
            <a:r>
              <a:rPr lang="ru-RU" sz="2400" dirty="0" err="1" smtClean="0"/>
              <a:t>табакокурение</a:t>
            </a:r>
            <a:r>
              <a:rPr lang="ru-RU" sz="2400" dirty="0" smtClean="0"/>
              <a:t> ).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 startAt="7"/>
            </a:pPr>
            <a:r>
              <a:rPr lang="ru-RU" sz="2400" dirty="0" smtClean="0"/>
              <a:t>Доброе отношение к людям, к окружающей нас природе, животным.</a:t>
            </a:r>
          </a:p>
          <a:p>
            <a:pPr marL="381000" indent="-381000" eaLnBrk="1" hangingPunct="1">
              <a:lnSpc>
                <a:spcPct val="90000"/>
              </a:lnSpc>
              <a:buFont typeface="Wingdings" pitchFamily="2" charset="2"/>
              <a:buAutoNum type="arabicParenR" startAt="7"/>
            </a:pPr>
            <a:r>
              <a:rPr lang="ru-RU" sz="2400" dirty="0" smtClean="0"/>
              <a:t>Правильная организация отдыха и труда.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6"/>
          <p:cNvSpPr txBox="1">
            <a:spLocks noChangeArrowheads="1"/>
          </p:cNvSpPr>
          <p:nvPr/>
        </p:nvSpPr>
        <p:spPr bwMode="auto">
          <a:xfrm>
            <a:off x="2627313" y="4724400"/>
            <a:ext cx="10763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Колбаса</a:t>
            </a:r>
          </a:p>
        </p:txBody>
      </p:sp>
      <p:sp>
        <p:nvSpPr>
          <p:cNvPr id="33795" name="Text Box 7"/>
          <p:cNvSpPr txBox="1">
            <a:spLocks noChangeArrowheads="1"/>
          </p:cNvSpPr>
          <p:nvPr/>
        </p:nvSpPr>
        <p:spPr bwMode="auto">
          <a:xfrm>
            <a:off x="6659563" y="4724400"/>
            <a:ext cx="7588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Рыба</a:t>
            </a:r>
          </a:p>
        </p:txBody>
      </p:sp>
      <p:pic>
        <p:nvPicPr>
          <p:cNvPr id="78859" name="Picture 11" descr="колбас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068638"/>
            <a:ext cx="3241675" cy="14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2" name="Picture 14" descr="рыб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2462213"/>
            <a:ext cx="2592387" cy="177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72" name="Picture 24" descr="вещества"/>
          <p:cNvPicPr>
            <a:picLocks noChangeAspect="1" noChangeArrowheads="1"/>
          </p:cNvPicPr>
          <p:nvPr/>
        </p:nvPicPr>
        <p:blipFill>
          <a:blip r:embed="rId4" cstate="print">
            <a:lum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5429250"/>
            <a:ext cx="799782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 некоторых продуктов: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7164388" y="4868863"/>
            <a:ext cx="739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Мясо</a:t>
            </a: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4643438" y="3644900"/>
            <a:ext cx="730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Орех</a:t>
            </a:r>
          </a:p>
        </p:txBody>
      </p:sp>
      <p:pic>
        <p:nvPicPr>
          <p:cNvPr id="77836" name="Picture 12" descr="мяс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357563"/>
            <a:ext cx="2195512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37" name="Picture 13" descr="орех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773238"/>
            <a:ext cx="177323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841" name="Picture 17" descr="творог"/>
          <p:cNvPicPr>
            <a:picLocks noChangeAspect="1" noChangeArrowheads="1"/>
          </p:cNvPicPr>
          <p:nvPr/>
        </p:nvPicPr>
        <p:blipFill>
          <a:blip r:embed="rId4" cstate="print">
            <a:lum bright="12000" contras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213100"/>
            <a:ext cx="2160588" cy="150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3" name="Text Box 22"/>
          <p:cNvSpPr txBox="1">
            <a:spLocks noChangeArrowheads="1"/>
          </p:cNvSpPr>
          <p:nvPr/>
        </p:nvSpPr>
        <p:spPr bwMode="auto">
          <a:xfrm>
            <a:off x="1835150" y="4941888"/>
            <a:ext cx="911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Творог</a:t>
            </a:r>
          </a:p>
        </p:txBody>
      </p:sp>
      <p:pic>
        <p:nvPicPr>
          <p:cNvPr id="77848" name="Picture 24" descr="вещества"/>
          <p:cNvPicPr>
            <a:picLocks noChangeAspect="1" noChangeArrowheads="1"/>
          </p:cNvPicPr>
          <p:nvPr/>
        </p:nvPicPr>
        <p:blipFill>
          <a:blip r:embed="rId5" cstate="print">
            <a:lum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5643563"/>
            <a:ext cx="7926388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7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 некоторых продуктов: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7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7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7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8" name="Picture 8" descr="молоко"/>
          <p:cNvPicPr>
            <a:picLocks noChangeAspect="1" noChangeArrowheads="1"/>
          </p:cNvPicPr>
          <p:nvPr/>
        </p:nvPicPr>
        <p:blipFill>
          <a:blip r:embed="rId2" cstate="print">
            <a:lum bright="12000" contras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4050" y="2205038"/>
            <a:ext cx="1603375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ext Box 9"/>
          <p:cNvSpPr txBox="1">
            <a:spLocks noChangeArrowheads="1"/>
          </p:cNvSpPr>
          <p:nvPr/>
        </p:nvSpPr>
        <p:spPr bwMode="auto">
          <a:xfrm>
            <a:off x="2268538" y="4868863"/>
            <a:ext cx="9890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Молоко</a:t>
            </a:r>
          </a:p>
        </p:txBody>
      </p:sp>
      <p:pic>
        <p:nvPicPr>
          <p:cNvPr id="76815" name="Picture 15" descr="сметан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525" y="2276475"/>
            <a:ext cx="1446213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Text Box 20"/>
          <p:cNvSpPr txBox="1">
            <a:spLocks noChangeArrowheads="1"/>
          </p:cNvSpPr>
          <p:nvPr/>
        </p:nvSpPr>
        <p:spPr bwMode="auto">
          <a:xfrm>
            <a:off x="6011863" y="4797425"/>
            <a:ext cx="11191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Сметана</a:t>
            </a:r>
          </a:p>
        </p:txBody>
      </p:sp>
      <p:pic>
        <p:nvPicPr>
          <p:cNvPr id="76824" name="Picture 24" descr="вещества"/>
          <p:cNvPicPr>
            <a:picLocks noChangeAspect="1" noChangeArrowheads="1"/>
          </p:cNvPicPr>
          <p:nvPr/>
        </p:nvPicPr>
        <p:blipFill>
          <a:blip r:embed="rId4" cstate="print">
            <a:lum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" y="5500688"/>
            <a:ext cx="7926388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 некоторых продуктов: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6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92" name="Picture 16" descr="сыр"/>
          <p:cNvPicPr>
            <a:picLocks noChangeAspect="1" noChangeArrowheads="1"/>
          </p:cNvPicPr>
          <p:nvPr/>
        </p:nvPicPr>
        <p:blipFill>
          <a:blip r:embed="rId2" cstate="print">
            <a:lum bright="12000" contrast="-12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916113"/>
            <a:ext cx="2808288" cy="260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795" name="Picture 19" descr="масл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463800"/>
            <a:ext cx="3673475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8" name="Text Box 21"/>
          <p:cNvSpPr txBox="1">
            <a:spLocks noChangeArrowheads="1"/>
          </p:cNvSpPr>
          <p:nvPr/>
        </p:nvSpPr>
        <p:spPr bwMode="auto">
          <a:xfrm>
            <a:off x="2771775" y="4941888"/>
            <a:ext cx="8763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Масло</a:t>
            </a:r>
          </a:p>
        </p:txBody>
      </p:sp>
      <p:sp>
        <p:nvSpPr>
          <p:cNvPr id="36869" name="Text Box 23"/>
          <p:cNvSpPr txBox="1">
            <a:spLocks noChangeArrowheads="1"/>
          </p:cNvSpPr>
          <p:nvPr/>
        </p:nvSpPr>
        <p:spPr bwMode="auto">
          <a:xfrm>
            <a:off x="6732588" y="4868863"/>
            <a:ext cx="641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/>
              <a:t>Сыр</a:t>
            </a:r>
          </a:p>
        </p:txBody>
      </p:sp>
      <p:pic>
        <p:nvPicPr>
          <p:cNvPr id="75800" name="Picture 24" descr="вещества"/>
          <p:cNvPicPr>
            <a:picLocks noChangeAspect="1" noChangeArrowheads="1"/>
          </p:cNvPicPr>
          <p:nvPr/>
        </p:nvPicPr>
        <p:blipFill>
          <a:blip r:embed="rId4" cstate="print">
            <a:lum contrast="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" y="5500688"/>
            <a:ext cx="8069262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Состав некоторых продуктов: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350" y="-133350"/>
            <a:ext cx="7785100" cy="1749425"/>
          </a:xfrm>
        </p:spPr>
      </p:pic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3708400" y="1600200"/>
            <a:ext cx="2808288" cy="4530725"/>
          </a:xfrm>
        </p:spPr>
        <p:txBody>
          <a:bodyPr/>
          <a:lstStyle/>
          <a:p>
            <a:pPr eaLnBrk="1" hangingPunct="1"/>
            <a:r>
              <a:rPr lang="ru-RU" sz="2400" smtClean="0"/>
              <a:t>Хлеб</a:t>
            </a:r>
          </a:p>
          <a:p>
            <a:pPr eaLnBrk="1" hangingPunct="1"/>
            <a:r>
              <a:rPr lang="ru-RU" sz="2400" smtClean="0"/>
              <a:t>Колбаса</a:t>
            </a:r>
          </a:p>
          <a:p>
            <a:pPr eaLnBrk="1" hangingPunct="1"/>
            <a:r>
              <a:rPr lang="ru-RU" sz="2400" smtClean="0"/>
              <a:t>Молоко</a:t>
            </a:r>
          </a:p>
          <a:p>
            <a:pPr eaLnBrk="1" hangingPunct="1"/>
            <a:r>
              <a:rPr lang="ru-RU" sz="2400" smtClean="0"/>
              <a:t>Сахар</a:t>
            </a:r>
          </a:p>
          <a:p>
            <a:pPr eaLnBrk="1" hangingPunct="1"/>
            <a:r>
              <a:rPr lang="ru-RU" sz="2400" smtClean="0"/>
              <a:t>Яйцо</a:t>
            </a:r>
          </a:p>
          <a:p>
            <a:pPr eaLnBrk="1" hangingPunct="1"/>
            <a:r>
              <a:rPr lang="ru-RU" sz="2400" smtClean="0"/>
              <a:t>Лук</a:t>
            </a:r>
          </a:p>
          <a:p>
            <a:pPr eaLnBrk="1" hangingPunct="1"/>
            <a:r>
              <a:rPr lang="ru-RU" sz="2400" smtClean="0"/>
              <a:t>Яблоко</a:t>
            </a:r>
          </a:p>
          <a:p>
            <a:pPr eaLnBrk="1" hangingPunct="1"/>
            <a:r>
              <a:rPr lang="ru-RU" sz="2400" smtClean="0"/>
              <a:t>Свинина</a:t>
            </a:r>
          </a:p>
          <a:p>
            <a:pPr eaLnBrk="1" hangingPunct="1"/>
            <a:r>
              <a:rPr lang="ru-RU" sz="2400" smtClean="0"/>
              <a:t>Свекла</a:t>
            </a:r>
          </a:p>
          <a:p>
            <a:pPr eaLnBrk="1" hangingPunct="1"/>
            <a:r>
              <a:rPr lang="ru-RU" sz="2400" smtClean="0"/>
              <a:t>Огурец 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663575" y="2606675"/>
            <a:ext cx="2479675" cy="11080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/>
              <a:t>Продукты животного</a:t>
            </a:r>
          </a:p>
          <a:p>
            <a:pPr eaLnBrk="1" hangingPunct="1"/>
            <a:r>
              <a:rPr lang="ru-RU" sz="2200"/>
              <a:t>происхождения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715000" y="2714625"/>
            <a:ext cx="3138488" cy="11080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/>
              <a:t>Продукты растительного</a:t>
            </a:r>
          </a:p>
          <a:p>
            <a:pPr eaLnBrk="1" hangingPunct="1"/>
            <a:r>
              <a:rPr lang="ru-RU" sz="2200"/>
              <a:t>происхождения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725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2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3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3750"/>
                            </p:stCondLst>
                            <p:childTnLst>
                              <p:par>
                                <p:cTn id="4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4750"/>
                            </p:stCondLst>
                            <p:childTnLst>
                              <p:par>
                                <p:cTn id="5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5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6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5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6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250"/>
                            </p:stCondLst>
                            <p:childTnLst>
                              <p:par>
                                <p:cTn id="6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6" grpId="0" animBg="1"/>
      <p:bldP spid="2355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52154" y="457200"/>
            <a:ext cx="5992091" cy="838200"/>
          </a:xfrm>
        </p:spPr>
      </p:pic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smtClean="0"/>
              <a:t>Главное – не переедайте.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smtClean="0"/>
              <a:t>Ешьте в одно и то же время простую, свежеприготовленную пищу, которая легко усваивается и соответствует потребностям организма.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smtClean="0"/>
              <a:t>Тщательно пережевывайте пищу, не спешите глотать.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smtClean="0"/>
              <a:t>Мойте фрукты и овощи перед едой.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smtClean="0"/>
              <a:t>Перед приемом пищи мысленно поблагодарите всех, кто принял участие в создании продуктов, из которых приготовлена пища. И конечно, тех, кто приготовил вам еду.</a:t>
            </a:r>
          </a:p>
        </p:txBody>
      </p:sp>
      <p:pic>
        <p:nvPicPr>
          <p:cNvPr id="38916" name="Picture 4" descr="j028957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00938" y="1285875"/>
            <a:ext cx="1371600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88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36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16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828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37630" y="457200"/>
            <a:ext cx="6014789" cy="841375"/>
          </a:xfrm>
        </p:spPr>
      </p:pic>
      <p:sp>
        <p:nvSpPr>
          <p:cNvPr id="286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00113" y="2500313"/>
            <a:ext cx="3810000" cy="3621087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AutoNum type="arabicParenR"/>
            </a:pPr>
            <a:r>
              <a:rPr lang="ru-RU" sz="2400" b="1" smtClean="0"/>
              <a:t>Борщ.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smtClean="0"/>
              <a:t>вода, молоко, чай;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smtClean="0"/>
              <a:t>картофель, капуста, свекла, огурец, помидор, лук, редис;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smtClean="0"/>
              <a:t>соль, сахар;</a:t>
            </a:r>
          </a:p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smtClean="0"/>
              <a:t>майонез, сметана.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76800" y="2428875"/>
            <a:ext cx="3810000" cy="370205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AutoNum type="arabicParenR" startAt="2"/>
            </a:pPr>
            <a:r>
              <a:rPr lang="ru-RU" sz="2400" b="1" smtClean="0"/>
              <a:t>Гречневая каша.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r>
              <a:rPr lang="ru-RU" sz="2400" smtClean="0"/>
              <a:t>вода, молоко;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r>
              <a:rPr lang="ru-RU" sz="2400" smtClean="0"/>
              <a:t>макароны, рис, пшено, гречка;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r>
              <a:rPr lang="ru-RU" sz="2400" smtClean="0"/>
              <a:t>соль, сахар;</a:t>
            </a:r>
          </a:p>
          <a:p>
            <a:pPr marL="457200" indent="-457200" eaLnBrk="1" hangingPunct="1">
              <a:buFont typeface="Wingdings" pitchFamily="2" charset="2"/>
              <a:buChar char="Ø"/>
            </a:pPr>
            <a:r>
              <a:rPr lang="ru-RU" sz="2400" smtClean="0"/>
              <a:t>масло растительное, масло сливочное.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827088" y="1357313"/>
            <a:ext cx="7940675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400" b="1"/>
              <a:t>Задание: </a:t>
            </a:r>
            <a:r>
              <a:rPr lang="ru-RU" sz="2400"/>
              <a:t>приготовьте традиционные русские блюда (выберите продукты, необходимые для приготовления блюда)</a:t>
            </a:r>
          </a:p>
        </p:txBody>
      </p:sp>
      <p:pic>
        <p:nvPicPr>
          <p:cNvPr id="28678" name="Picture 6" descr="j0223780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75" y="5214938"/>
            <a:ext cx="165576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7" descr="j0254480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0" y="5357813"/>
            <a:ext cx="1655763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6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6" grpId="0" build="p"/>
      <p:bldP spid="2867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" y="158750"/>
            <a:ext cx="8242300" cy="1328738"/>
          </a:xfrm>
        </p:spPr>
      </p:pic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935038" y="1628775"/>
            <a:ext cx="7885112" cy="4530725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красивый	ловкий	статный	крепкий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сутулый	бледный	стройный	неуклюжий</a:t>
            </a:r>
          </a:p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сильный	румяный	толстый	подтянутый</a:t>
            </a:r>
            <a:endParaRPr lang="ru-RU" sz="2400" i="1" smtClean="0"/>
          </a:p>
          <a:p>
            <a:pPr marL="533400" indent="-533400"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40964" name="Picture 4" descr="BD13694_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0200" y="3357563"/>
            <a:ext cx="1789113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6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935038" y="1628775"/>
            <a:ext cx="7885112" cy="4530725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</a:pPr>
            <a:r>
              <a:rPr lang="ru-RU" sz="2400" smtClean="0"/>
              <a:t>Красивый		ловкий		статный		крепкий		стройный		сильный		румяный		подтянутый</a:t>
            </a:r>
            <a:endParaRPr lang="ru-RU" sz="2400" i="1" smtClean="0"/>
          </a:p>
          <a:p>
            <a:pPr marL="533400" indent="-533400"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41987" name="Picture 4" descr="AG00222_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3" y="3214688"/>
            <a:ext cx="2884487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5" descr="AG00584_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813" y="2928938"/>
            <a:ext cx="2236787" cy="323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after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allAtOnce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" y="207963"/>
            <a:ext cx="8242300" cy="962025"/>
          </a:xfrm>
        </p:spPr>
      </p:pic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63"/>
            <a:ext cx="8229600" cy="52371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Каждый человек должен заботиться о своем здоровье. Ведь никто не позаботится о тебе лучше, чем ты сам.</a:t>
            </a:r>
          </a:p>
        </p:txBody>
      </p:sp>
      <p:pic>
        <p:nvPicPr>
          <p:cNvPr id="70662" name="Picture 6" descr="j031697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88" y="2571750"/>
            <a:ext cx="7358062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autoRev="1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500" autoRev="1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autoRev="1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297738" cy="1444625"/>
          </a:xfrm>
        </p:spPr>
      </p:pic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mtClean="0"/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Рано утром просыпайся,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Себе и людям улыбайся,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Ты зарядкой занимайся,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Обливайся, вытирайся,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Всегда правильно питайся,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В школу смело отправляйся.</a:t>
            </a:r>
          </a:p>
        </p:txBody>
      </p:sp>
      <p:pic>
        <p:nvPicPr>
          <p:cNvPr id="6148" name="Picture 4" descr="j0236446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785938"/>
            <a:ext cx="3460750" cy="430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8750"/>
            <a:ext cx="8705850" cy="1328738"/>
          </a:xfrm>
        </p:spPr>
      </p:pic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Правильное питание.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Соблюдение режима дня.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Закаливание (физические упражнения, спорт).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Правильная организация труда и отдыха.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Соблюдение правил гигиены.</a:t>
            </a:r>
          </a:p>
          <a:p>
            <a:pPr marL="533400" indent="-533400" eaLnBrk="1" hangingPunct="1">
              <a:buFont typeface="Wingdings" pitchFamily="2" charset="2"/>
              <a:buAutoNum type="arabicPeriod"/>
            </a:pPr>
            <a:r>
              <a:rPr lang="ru-RU" smtClean="0"/>
              <a:t>Доброе сердце, добрые дела, поступки.</a:t>
            </a:r>
          </a:p>
        </p:txBody>
      </p:sp>
      <p:pic>
        <p:nvPicPr>
          <p:cNvPr id="32772" name="Picture 4" descr="BD13666_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75" y="5157788"/>
            <a:ext cx="3429000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2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64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64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52154" y="457200"/>
            <a:ext cx="5992091" cy="838200"/>
          </a:xfrm>
        </p:spPr>
      </p:pic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/>
              <a:t>Я хочу быть здоровым!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Я могу быть здоровым!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mtClean="0"/>
              <a:t>Я буду здоровым!</a:t>
            </a:r>
          </a:p>
        </p:txBody>
      </p:sp>
      <p:pic>
        <p:nvPicPr>
          <p:cNvPr id="40964" name="Рисунок 3" descr="i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500188"/>
            <a:ext cx="228600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Рисунок 6" descr="i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5" y="4572000"/>
            <a:ext cx="3143250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Рисунок 7" descr="i23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0" y="4714875"/>
            <a:ext cx="2503488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760"/>
                            </p:stCondLst>
                            <p:childTnLst>
                              <p:par>
                                <p:cTn id="11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2" dur="2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760"/>
                            </p:stCondLst>
                            <p:childTnLst>
                              <p:par>
                                <p:cTn id="14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5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360"/>
                            </p:stCondLst>
                            <p:childTnLst>
                              <p:par>
                                <p:cTn id="25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26" dur="2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6360"/>
                            </p:stCondLst>
                            <p:childTnLst>
                              <p:par>
                                <p:cTn id="28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3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39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40" dur="2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42" presetID="1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3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tx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560"/>
                            </p:stCondLst>
                            <p:childTnLst>
                              <p:par>
                                <p:cTn id="4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2560"/>
                            </p:stCondLst>
                            <p:childTnLst>
                              <p:par>
                                <p:cTn id="5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4560"/>
                            </p:stCondLst>
                            <p:childTnLst>
                              <p:par>
                                <p:cTn id="6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/>
      <p:bldP spid="34819" grpId="1" build="p"/>
      <p:bldP spid="34819" grpId="2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" y="133350"/>
            <a:ext cx="8242300" cy="963613"/>
          </a:xfrm>
        </p:spPr>
      </p:pic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63"/>
            <a:ext cx="8229600" cy="5237162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Расскажи о своем любимом блюде.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mtClean="0"/>
              <a:t>Чем оно полезно?</a:t>
            </a:r>
          </a:p>
        </p:txBody>
      </p:sp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500063" y="5000625"/>
            <a:ext cx="8215312" cy="16430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713"/>
              </a:avLst>
            </a:prstTxWarp>
          </a:bodyPr>
          <a:lstStyle/>
          <a:p>
            <a:pPr algn="ctr"/>
            <a:r>
              <a:rPr lang="ru-RU" sz="3600" kern="10"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Будьте здоровы!</a:t>
            </a:r>
          </a:p>
        </p:txBody>
      </p:sp>
      <p:pic>
        <p:nvPicPr>
          <p:cNvPr id="46085" name="Рисунок 6" descr="4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214563"/>
            <a:ext cx="6858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  <p:bldP spid="358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25" y="277813"/>
            <a:ext cx="3686175" cy="1143000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171" name="Текст 4"/>
          <p:cNvSpPr>
            <a:spLocks noGrp="1"/>
          </p:cNvSpPr>
          <p:nvPr>
            <p:ph type="body" sz="half" idx="1"/>
          </p:nvPr>
        </p:nvSpPr>
        <p:spPr>
          <a:xfrm>
            <a:off x="0" y="285750"/>
            <a:ext cx="5286375" cy="6286500"/>
          </a:xfrm>
        </p:spPr>
        <p:txBody>
          <a:bodyPr>
            <a:normAutofit lnSpcReduction="10000"/>
          </a:bodyPr>
          <a:lstStyle/>
          <a:p>
            <a:pPr>
              <a:buFont typeface="Wingdings 2" pitchFamily="18" charset="2"/>
              <a:buNone/>
            </a:pPr>
            <a:r>
              <a:rPr lang="ru-RU" sz="2400" smtClean="0"/>
              <a:t>       Чтоб ты не был хилым, вялым,</a:t>
            </a:r>
            <a:br>
              <a:rPr lang="ru-RU" sz="2400" smtClean="0"/>
            </a:br>
            <a:r>
              <a:rPr lang="ru-RU" sz="2400" smtClean="0"/>
              <a:t>Не лежал под одеялом, </a:t>
            </a:r>
            <a:br>
              <a:rPr lang="ru-RU" sz="2400" smtClean="0"/>
            </a:br>
            <a:r>
              <a:rPr lang="ru-RU" sz="2400" smtClean="0"/>
              <a:t>Не хворал и был в порядке, </a:t>
            </a:r>
            <a:br>
              <a:rPr lang="ru-RU" sz="2400" smtClean="0"/>
            </a:br>
            <a:r>
              <a:rPr lang="ru-RU" sz="2400" smtClean="0"/>
              <a:t>Делай каждый день зарядку!</a:t>
            </a:r>
            <a:br>
              <a:rPr lang="ru-RU" sz="2400" smtClean="0"/>
            </a:br>
            <a:r>
              <a:rPr lang="ru-RU" sz="2400" smtClean="0"/>
              <a:t>Позабудь про телевизор,</a:t>
            </a:r>
            <a:br>
              <a:rPr lang="ru-RU" sz="2400" smtClean="0"/>
            </a:br>
            <a:r>
              <a:rPr lang="ru-RU" sz="2400" smtClean="0"/>
              <a:t>Mapш нa улицу гулять -</a:t>
            </a:r>
            <a:br>
              <a:rPr lang="ru-RU" sz="2400" smtClean="0"/>
            </a:br>
            <a:r>
              <a:rPr lang="ru-RU" sz="2400" smtClean="0"/>
              <a:t>Ведь полезней для здоровья</a:t>
            </a:r>
            <a:br>
              <a:rPr lang="ru-RU" sz="2400" smtClean="0"/>
            </a:br>
            <a:r>
              <a:rPr lang="ru-RU" sz="2400" smtClean="0"/>
              <a:t>Свежим воздухом дышать.</a:t>
            </a:r>
            <a:br>
              <a:rPr lang="ru-RU" sz="2400" smtClean="0"/>
            </a:br>
            <a:r>
              <a:rPr lang="ru-RU" sz="2400" smtClean="0"/>
              <a:t>Нет плохому настроенью!</a:t>
            </a:r>
            <a:br>
              <a:rPr lang="ru-RU" sz="2400" smtClean="0"/>
            </a:br>
            <a:r>
              <a:rPr lang="ru-RU" sz="2400" smtClean="0"/>
              <a:t>Не грусти, не хнычь, не плачь! </a:t>
            </a:r>
            <a:br>
              <a:rPr lang="ru-RU" sz="2400" smtClean="0"/>
            </a:br>
            <a:r>
              <a:rPr lang="ru-RU" sz="2400" smtClean="0"/>
              <a:t>Пусть тебе всегда помогут </a:t>
            </a:r>
            <a:br>
              <a:rPr lang="ru-RU" sz="2400" smtClean="0"/>
            </a:br>
            <a:r>
              <a:rPr lang="ru-RU" sz="2400" smtClean="0"/>
              <a:t>Лыжи, прыгалки и мяч!</a:t>
            </a:r>
            <a:br>
              <a:rPr lang="ru-RU" sz="2400" smtClean="0"/>
            </a:br>
            <a:r>
              <a:rPr lang="ru-RU" sz="2400" smtClean="0"/>
              <a:t>Хоть не станешь ты спортсменом,</a:t>
            </a:r>
            <a:br>
              <a:rPr lang="ru-RU" sz="2400" smtClean="0"/>
            </a:br>
            <a:r>
              <a:rPr lang="ru-RU" sz="2400" smtClean="0"/>
              <a:t>Это право не беда –</a:t>
            </a:r>
            <a:br>
              <a:rPr lang="ru-RU" sz="2400" smtClean="0"/>
            </a:br>
            <a:r>
              <a:rPr lang="ru-RU" sz="2400" smtClean="0"/>
              <a:t>Здоровый дух в здоровом теле</a:t>
            </a:r>
            <a:br>
              <a:rPr lang="ru-RU" sz="2400" smtClean="0"/>
            </a:br>
            <a:r>
              <a:rPr lang="ru-RU" sz="2400" smtClean="0"/>
              <a:t>Пусть присутствует всегда! </a:t>
            </a:r>
          </a:p>
          <a:p>
            <a:pPr>
              <a:buFont typeface="Wingdings 2" pitchFamily="18" charset="2"/>
              <a:buNone/>
            </a:pPr>
            <a:r>
              <a:rPr lang="ru-RU" sz="2400" i="1" smtClean="0"/>
              <a:t> </a:t>
            </a:r>
            <a:endParaRPr lang="ru-RU" sz="2400" smtClean="0"/>
          </a:p>
          <a:p>
            <a:pPr>
              <a:buFont typeface="Wingdings 2" pitchFamily="18" charset="2"/>
              <a:buNone/>
            </a:pPr>
            <a:endParaRPr lang="ru-RU" sz="2000" smtClean="0"/>
          </a:p>
        </p:txBody>
      </p:sp>
      <p:pic>
        <p:nvPicPr>
          <p:cNvPr id="7172" name="Содержимое 6" descr="8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9287" y="2817812"/>
            <a:ext cx="2105025" cy="2095500"/>
          </a:xfrm>
        </p:spPr>
      </p:pic>
      <p:pic>
        <p:nvPicPr>
          <p:cNvPr id="7173" name="Рисунок 7" descr="http://webclipart.ru/files/images/13-21/thmb/TN_151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188" y="285750"/>
            <a:ext cx="16430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2" descr="C:\Documents and Settings\Ziki\Мои документы\Мои рисунки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3500" y="214313"/>
            <a:ext cx="1928813" cy="259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3" descr="C:\Documents and Settings\Ziki\Мои документы\Мои рисунки\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000375"/>
            <a:ext cx="1643063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6" name="Рисунок 10" descr="http://webclipart.ru/files/images/13-21/thmb/TN_1514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188" y="2571750"/>
            <a:ext cx="12382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Rectangle 2"/>
          <p:cNvPicPr>
            <a:picLocks noGrp="1" noChangeArrowheads="1"/>
          </p:cNvPicPr>
          <p:nvPr>
            <p:ph type="title" sz="quarter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8050" y="176213"/>
            <a:ext cx="7785100" cy="1250950"/>
          </a:xfrm>
        </p:spPr>
      </p:pic>
      <p:sp>
        <p:nvSpPr>
          <p:cNvPr id="819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7" name="Содержимое 6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819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1989" name="Picture 5" descr="j034594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643063"/>
            <a:ext cx="3714750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5" descr="j03168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88" y="1571625"/>
            <a:ext cx="3714750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350" y="-36513"/>
            <a:ext cx="7785100" cy="1663701"/>
          </a:xfrm>
        </p:spPr>
      </p:pic>
      <p:pic>
        <p:nvPicPr>
          <p:cNvPr id="9219" name="Picture 4" descr="111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33488" y="2286000"/>
            <a:ext cx="3124200" cy="373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5" descr="j031687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286000"/>
            <a:ext cx="3209925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Rectangle 2"/>
          <p:cNvPicPr>
            <a:picLocks noGrp="1" noChangeArrowheads="1"/>
          </p:cNvPicPr>
          <p:nvPr>
            <p:ph type="title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652154" y="457200"/>
            <a:ext cx="5992091" cy="838200"/>
          </a:xfrm>
        </p:spPr>
      </p:pic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600" smtClean="0">
                <a:solidFill>
                  <a:srgbClr val="006600"/>
                </a:solidFill>
              </a:rPr>
              <a:t>Человеку необходимо питаться.</a:t>
            </a:r>
          </a:p>
        </p:txBody>
      </p:sp>
      <p:pic>
        <p:nvPicPr>
          <p:cNvPr id="9220" name="Picture 4" descr="j031687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581275"/>
            <a:ext cx="2881312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7" descr="i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571750"/>
            <a:ext cx="283845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850" y="195263"/>
            <a:ext cx="8388350" cy="1262062"/>
          </a:xfrm>
        </p:spPr>
      </p:pic>
      <p:sp>
        <p:nvSpPr>
          <p:cNvPr id="1126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0" y="1600200"/>
            <a:ext cx="3810000" cy="4530725"/>
          </a:xfrm>
        </p:spPr>
        <p:txBody>
          <a:bodyPr/>
          <a:lstStyle/>
          <a:p>
            <a:pPr eaLnBrk="1" hangingPunct="1"/>
            <a:endParaRPr lang="ru-RU" sz="2400" smtClean="0"/>
          </a:p>
          <a:p>
            <a:pPr eaLnBrk="1" hangingPunct="1"/>
            <a:endParaRPr lang="ru-RU" sz="2400" smtClean="0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403350" y="1916113"/>
            <a:ext cx="2805113" cy="4365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chemeClr val="folHlink"/>
              </a:buClr>
              <a:buSzPct val="90000"/>
              <a:buFont typeface="Wingdings" pitchFamily="2" charset="2"/>
              <a:buNone/>
            </a:pPr>
            <a:r>
              <a:rPr lang="ru-RU" sz="2200"/>
              <a:t>Полезные продукты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292725" y="1916113"/>
            <a:ext cx="3111500" cy="43656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200"/>
              <a:t>Неполезные продукты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879475" y="2728913"/>
            <a:ext cx="765333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/>
              <a:t>Рыба, пепси, кефир, фанта, чипсы, геркулес, жирное мясо, подсолнечное масло, торты, «Сникерс», морковь, капуста, шоколадные конфеты, яблоки, груши, хлеб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24583" grpId="0" animBg="1"/>
      <p:bldP spid="2458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2017</TotalTime>
  <Words>764</Words>
  <Application>Microsoft Office PowerPoint</Application>
  <PresentationFormat>Экран (4:3)</PresentationFormat>
  <Paragraphs>202</Paragraphs>
  <Slides>42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Состав некоторых продуктов:</vt:lpstr>
      <vt:lpstr>Состав некоторых продуктов:</vt:lpstr>
      <vt:lpstr>Состав некоторых продуктов:</vt:lpstr>
      <vt:lpstr>Состав некоторых продуктов:</vt:lpstr>
      <vt:lpstr>Состав некоторых продуктов: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</dc:creator>
  <cp:lastModifiedBy>Пользователь</cp:lastModifiedBy>
  <cp:revision>109</cp:revision>
  <dcterms:created xsi:type="dcterms:W3CDTF">2007-04-16T11:13:01Z</dcterms:created>
  <dcterms:modified xsi:type="dcterms:W3CDTF">2020-04-15T07:51:20Z</dcterms:modified>
</cp:coreProperties>
</file>